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6" r:id="rId4"/>
    <p:sldId id="264" r:id="rId5"/>
    <p:sldId id="265" r:id="rId6"/>
    <p:sldId id="267" r:id="rId7"/>
    <p:sldId id="273" r:id="rId8"/>
    <p:sldId id="272" r:id="rId9"/>
    <p:sldId id="274" r:id="rId10"/>
    <p:sldId id="260" r:id="rId11"/>
    <p:sldId id="261" r:id="rId12"/>
    <p:sldId id="275" r:id="rId13"/>
    <p:sldId id="277" r:id="rId14"/>
    <p:sldId id="278" r:id="rId15"/>
    <p:sldId id="280" r:id="rId16"/>
    <p:sldId id="276" r:id="rId17"/>
    <p:sldId id="279" r:id="rId18"/>
    <p:sldId id="281" r:id="rId19"/>
    <p:sldId id="282" r:id="rId20"/>
    <p:sldId id="283" r:id="rId21"/>
    <p:sldId id="284" r:id="rId22"/>
    <p:sldId id="263" r:id="rId23"/>
    <p:sldId id="285" r:id="rId24"/>
    <p:sldId id="286" r:id="rId25"/>
    <p:sldId id="287" r:id="rId26"/>
    <p:sldId id="288" r:id="rId27"/>
    <p:sldId id="262" r:id="rId28"/>
    <p:sldId id="268" r:id="rId29"/>
    <p:sldId id="269" r:id="rId30"/>
    <p:sldId id="271" r:id="rId31"/>
    <p:sldId id="270" r:id="rId32"/>
    <p:sldId id="289" r:id="rId3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984D1-EB31-4593-9DDE-E6874460FBC5}" type="doc">
      <dgm:prSet loTypeId="urn:microsoft.com/office/officeart/2005/8/layout/arrow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BCF2DA18-3F74-4CA6-92F4-A133A2E3DA2D}">
      <dgm:prSet phldrT="[Text]"/>
      <dgm:spPr/>
      <dgm:t>
        <a:bodyPr/>
        <a:lstStyle/>
        <a:p>
          <a:r>
            <a:rPr lang="es-CO" noProof="0" dirty="0" smtClean="0">
              <a:solidFill>
                <a:schemeClr val="accent2"/>
              </a:solidFill>
            </a:rPr>
            <a:t>Desarrollo de la agricultura</a:t>
          </a:r>
          <a:endParaRPr lang="es-CO" noProof="0" dirty="0">
            <a:solidFill>
              <a:schemeClr val="accent2"/>
            </a:solidFill>
          </a:endParaRPr>
        </a:p>
      </dgm:t>
    </dgm:pt>
    <dgm:pt modelId="{23CC6C0A-78CB-4314-94BF-D6B1C22F88DA}" type="parTrans" cxnId="{0C6A9C6C-CF45-4A6C-80B3-BC732C1D6786}">
      <dgm:prSet/>
      <dgm:spPr/>
      <dgm:t>
        <a:bodyPr/>
        <a:lstStyle/>
        <a:p>
          <a:endParaRPr lang="es-CO"/>
        </a:p>
      </dgm:t>
    </dgm:pt>
    <dgm:pt modelId="{5A644E0D-5203-4F6F-BA6F-A37B53FF0F52}" type="sibTrans" cxnId="{0C6A9C6C-CF45-4A6C-80B3-BC732C1D6786}">
      <dgm:prSet/>
      <dgm:spPr/>
      <dgm:t>
        <a:bodyPr/>
        <a:lstStyle/>
        <a:p>
          <a:endParaRPr lang="es-CO"/>
        </a:p>
      </dgm:t>
    </dgm:pt>
    <dgm:pt modelId="{F4E40217-7959-46A9-993C-BF737C4B4F9C}">
      <dgm:prSet phldrT="[Text]"/>
      <dgm:spPr/>
      <dgm:t>
        <a:bodyPr/>
        <a:lstStyle/>
        <a:p>
          <a:r>
            <a:rPr lang="es-CO" noProof="0" dirty="0" smtClean="0">
              <a:solidFill>
                <a:schemeClr val="accent1"/>
              </a:solidFill>
            </a:rPr>
            <a:t>Capacidad de respuesta al clima</a:t>
          </a:r>
          <a:endParaRPr lang="es-CO" noProof="0" dirty="0">
            <a:solidFill>
              <a:schemeClr val="accent1"/>
            </a:solidFill>
          </a:endParaRPr>
        </a:p>
      </dgm:t>
    </dgm:pt>
    <dgm:pt modelId="{8D6016CB-B927-4D7C-AD04-59C4E5AF2510}" type="parTrans" cxnId="{B41E3893-A3B9-4DC3-8FB1-15051192B5B1}">
      <dgm:prSet/>
      <dgm:spPr/>
      <dgm:t>
        <a:bodyPr/>
        <a:lstStyle/>
        <a:p>
          <a:endParaRPr lang="es-CO"/>
        </a:p>
      </dgm:t>
    </dgm:pt>
    <dgm:pt modelId="{D68FC837-7BA7-4B4D-B656-F2CD8BFEE2BC}" type="sibTrans" cxnId="{B41E3893-A3B9-4DC3-8FB1-15051192B5B1}">
      <dgm:prSet/>
      <dgm:spPr/>
      <dgm:t>
        <a:bodyPr/>
        <a:lstStyle/>
        <a:p>
          <a:endParaRPr lang="es-CO"/>
        </a:p>
      </dgm:t>
    </dgm:pt>
    <dgm:pt modelId="{BD71BCB3-097E-44DA-A810-F0A1BBD1FAFA}" type="pres">
      <dgm:prSet presAssocID="{0E4984D1-EB31-4593-9DDE-E6874460FBC5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8333D2F6-9A8E-4510-B672-DEA18FDE85F9}" type="pres">
      <dgm:prSet presAssocID="{0E4984D1-EB31-4593-9DDE-E6874460FBC5}" presName="divider" presStyleLbl="fgShp" presStyleIdx="0" presStyleCnt="1"/>
      <dgm:spPr>
        <a:solidFill>
          <a:schemeClr val="accent3">
            <a:lumMod val="60000"/>
            <a:lumOff val="40000"/>
          </a:schemeClr>
        </a:solidFill>
      </dgm:spPr>
    </dgm:pt>
    <dgm:pt modelId="{4642F5A4-7F6E-4D57-B4A3-C2510CE93FE8}" type="pres">
      <dgm:prSet presAssocID="{BCF2DA18-3F74-4CA6-92F4-A133A2E3DA2D}" presName="downArrow" presStyleLbl="node1" presStyleIdx="0" presStyleCnt="2"/>
      <dgm:spPr/>
    </dgm:pt>
    <dgm:pt modelId="{A3E87733-EFFD-4E52-BDFE-64C98DF700F0}" type="pres">
      <dgm:prSet presAssocID="{BCF2DA18-3F74-4CA6-92F4-A133A2E3DA2D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7C0036B-B414-4CC7-BC88-724B485D03F8}" type="pres">
      <dgm:prSet presAssocID="{F4E40217-7959-46A9-993C-BF737C4B4F9C}" presName="upArrow" presStyleLbl="node1" presStyleIdx="1" presStyleCnt="2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F2E93638-0360-4F37-831E-8F99C0BF144D}" type="pres">
      <dgm:prSet presAssocID="{F4E40217-7959-46A9-993C-BF737C4B4F9C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240B61B8-8E7F-489A-968F-174A873F48D5}" type="presOf" srcId="{F4E40217-7959-46A9-993C-BF737C4B4F9C}" destId="{F2E93638-0360-4F37-831E-8F99C0BF144D}" srcOrd="0" destOrd="0" presId="urn:microsoft.com/office/officeart/2005/8/layout/arrow3"/>
    <dgm:cxn modelId="{B41E3893-A3B9-4DC3-8FB1-15051192B5B1}" srcId="{0E4984D1-EB31-4593-9DDE-E6874460FBC5}" destId="{F4E40217-7959-46A9-993C-BF737C4B4F9C}" srcOrd="1" destOrd="0" parTransId="{8D6016CB-B927-4D7C-AD04-59C4E5AF2510}" sibTransId="{D68FC837-7BA7-4B4D-B656-F2CD8BFEE2BC}"/>
    <dgm:cxn modelId="{994B8D8F-FD9A-4A1E-9A49-93AC16C4AB64}" type="presOf" srcId="{0E4984D1-EB31-4593-9DDE-E6874460FBC5}" destId="{BD71BCB3-097E-44DA-A810-F0A1BBD1FAFA}" srcOrd="0" destOrd="0" presId="urn:microsoft.com/office/officeart/2005/8/layout/arrow3"/>
    <dgm:cxn modelId="{0C6A9C6C-CF45-4A6C-80B3-BC732C1D6786}" srcId="{0E4984D1-EB31-4593-9DDE-E6874460FBC5}" destId="{BCF2DA18-3F74-4CA6-92F4-A133A2E3DA2D}" srcOrd="0" destOrd="0" parTransId="{23CC6C0A-78CB-4314-94BF-D6B1C22F88DA}" sibTransId="{5A644E0D-5203-4F6F-BA6F-A37B53FF0F52}"/>
    <dgm:cxn modelId="{8D7BAA18-AE2A-42A4-A04E-7BEE81D4AD36}" type="presOf" srcId="{BCF2DA18-3F74-4CA6-92F4-A133A2E3DA2D}" destId="{A3E87733-EFFD-4E52-BDFE-64C98DF700F0}" srcOrd="0" destOrd="0" presId="urn:microsoft.com/office/officeart/2005/8/layout/arrow3"/>
    <dgm:cxn modelId="{532E5E19-BA7C-4C31-88EE-8D1464E1BE95}" type="presParOf" srcId="{BD71BCB3-097E-44DA-A810-F0A1BBD1FAFA}" destId="{8333D2F6-9A8E-4510-B672-DEA18FDE85F9}" srcOrd="0" destOrd="0" presId="urn:microsoft.com/office/officeart/2005/8/layout/arrow3"/>
    <dgm:cxn modelId="{385E0B8A-5FA0-4259-8B6E-CA758AFDAD78}" type="presParOf" srcId="{BD71BCB3-097E-44DA-A810-F0A1BBD1FAFA}" destId="{4642F5A4-7F6E-4D57-B4A3-C2510CE93FE8}" srcOrd="1" destOrd="0" presId="urn:microsoft.com/office/officeart/2005/8/layout/arrow3"/>
    <dgm:cxn modelId="{10D34CCA-5414-4231-A1AC-B53D5AA900B3}" type="presParOf" srcId="{BD71BCB3-097E-44DA-A810-F0A1BBD1FAFA}" destId="{A3E87733-EFFD-4E52-BDFE-64C98DF700F0}" srcOrd="2" destOrd="0" presId="urn:microsoft.com/office/officeart/2005/8/layout/arrow3"/>
    <dgm:cxn modelId="{0524A115-66B4-407F-9F5F-D32A9E58216C}" type="presParOf" srcId="{BD71BCB3-097E-44DA-A810-F0A1BBD1FAFA}" destId="{C7C0036B-B414-4CC7-BC88-724B485D03F8}" srcOrd="3" destOrd="0" presId="urn:microsoft.com/office/officeart/2005/8/layout/arrow3"/>
    <dgm:cxn modelId="{843C65B6-6F56-4691-80BD-C301E72AC288}" type="presParOf" srcId="{BD71BCB3-097E-44DA-A810-F0A1BBD1FAFA}" destId="{F2E93638-0360-4F37-831E-8F99C0BF144D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B85366-E0A5-42C1-A6C9-487972408214}" type="doc">
      <dgm:prSet loTypeId="urn:microsoft.com/office/officeart/2005/8/layout/h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9D126076-F1CE-4CB6-99F7-6C8EDA0F0A8F}">
      <dgm:prSet phldrT="[Text]"/>
      <dgm:spPr/>
      <dgm:t>
        <a:bodyPr/>
        <a:lstStyle/>
        <a:p>
          <a:r>
            <a:rPr lang="es-CO" noProof="0" dirty="0" smtClean="0">
              <a:solidFill>
                <a:schemeClr val="bg1"/>
              </a:solidFill>
            </a:rPr>
            <a:t>Estandarización de datos</a:t>
          </a:r>
        </a:p>
      </dgm:t>
    </dgm:pt>
    <dgm:pt modelId="{9456BE4C-F0E0-4E2D-915A-D5F9B9D4F222}" type="parTrans" cxnId="{43A16931-9886-464D-BF19-2B7B9BD23DBF}">
      <dgm:prSet/>
      <dgm:spPr/>
      <dgm:t>
        <a:bodyPr/>
        <a:lstStyle/>
        <a:p>
          <a:endParaRPr lang="es-CO"/>
        </a:p>
      </dgm:t>
    </dgm:pt>
    <dgm:pt modelId="{8775A30A-F442-4FB9-A807-CEF0F709A190}" type="sibTrans" cxnId="{43A16931-9886-464D-BF19-2B7B9BD23DBF}">
      <dgm:prSet/>
      <dgm:spPr/>
      <dgm:t>
        <a:bodyPr/>
        <a:lstStyle/>
        <a:p>
          <a:endParaRPr lang="es-CO"/>
        </a:p>
      </dgm:t>
    </dgm:pt>
    <dgm:pt modelId="{DA375978-C2B4-4572-BFBF-DFDE956746D6}">
      <dgm:prSet phldrT="[Text]"/>
      <dgm:spPr/>
      <dgm:t>
        <a:bodyPr/>
        <a:lstStyle/>
        <a:p>
          <a:r>
            <a:rPr lang="es-CO" noProof="0" dirty="0" smtClean="0"/>
            <a:t>Resolución espacial</a:t>
          </a:r>
          <a:endParaRPr lang="es-CO" noProof="0" dirty="0"/>
        </a:p>
      </dgm:t>
    </dgm:pt>
    <dgm:pt modelId="{42850504-36D0-431C-9F81-5DD5363B8BC8}" type="parTrans" cxnId="{3744E096-2B5F-4872-8989-9B3A4A9B82C4}">
      <dgm:prSet/>
      <dgm:spPr/>
      <dgm:t>
        <a:bodyPr/>
        <a:lstStyle/>
        <a:p>
          <a:endParaRPr lang="es-CO"/>
        </a:p>
      </dgm:t>
    </dgm:pt>
    <dgm:pt modelId="{3B896C21-6943-49C6-9244-DF4AA1DDD241}" type="sibTrans" cxnId="{3744E096-2B5F-4872-8989-9B3A4A9B82C4}">
      <dgm:prSet/>
      <dgm:spPr/>
      <dgm:t>
        <a:bodyPr/>
        <a:lstStyle/>
        <a:p>
          <a:endParaRPr lang="es-CO"/>
        </a:p>
      </dgm:t>
    </dgm:pt>
    <dgm:pt modelId="{25886739-E6A5-465A-A143-E910ECDF2518}">
      <dgm:prSet phldrT="[Text]"/>
      <dgm:spPr/>
      <dgm:t>
        <a:bodyPr/>
        <a:lstStyle/>
        <a:p>
          <a:r>
            <a:rPr lang="es-CO" noProof="0" dirty="0" smtClean="0"/>
            <a:t>Downscaling– Quantile maping</a:t>
          </a:r>
          <a:endParaRPr lang="es-CO" noProof="0" dirty="0"/>
        </a:p>
      </dgm:t>
    </dgm:pt>
    <dgm:pt modelId="{BC752B72-7032-4BA5-8F74-F3BA7E3F8C10}" type="parTrans" cxnId="{CE15FFCF-DAAF-408A-9DBF-D2F1A238698F}">
      <dgm:prSet/>
      <dgm:spPr/>
      <dgm:t>
        <a:bodyPr/>
        <a:lstStyle/>
        <a:p>
          <a:endParaRPr lang="es-CO"/>
        </a:p>
      </dgm:t>
    </dgm:pt>
    <dgm:pt modelId="{4F631A3B-40E7-4D32-BBE2-F6CC9FD1D8C8}" type="sibTrans" cxnId="{CE15FFCF-DAAF-408A-9DBF-D2F1A238698F}">
      <dgm:prSet/>
      <dgm:spPr/>
      <dgm:t>
        <a:bodyPr/>
        <a:lstStyle/>
        <a:p>
          <a:endParaRPr lang="es-CO"/>
        </a:p>
      </dgm:t>
    </dgm:pt>
    <dgm:pt modelId="{FCE17AE8-3006-4F14-9436-B68B2A6F8B29}">
      <dgm:prSet phldrT="[Text]"/>
      <dgm:spPr/>
      <dgm:t>
        <a:bodyPr/>
        <a:lstStyle/>
        <a:p>
          <a:r>
            <a:rPr lang="es-CO" noProof="0" dirty="0" smtClean="0">
              <a:solidFill>
                <a:schemeClr val="bg1"/>
              </a:solidFill>
            </a:rPr>
            <a:t>Temporadas lluviosas</a:t>
          </a:r>
          <a:endParaRPr lang="es-CO" noProof="0" dirty="0">
            <a:solidFill>
              <a:schemeClr val="bg1"/>
            </a:solidFill>
          </a:endParaRPr>
        </a:p>
      </dgm:t>
    </dgm:pt>
    <dgm:pt modelId="{0F654F58-EA96-4423-986F-FEDECB9A67A5}" type="parTrans" cxnId="{1C1721D0-B0FF-4700-9886-B93AD1C8C0CE}">
      <dgm:prSet/>
      <dgm:spPr/>
      <dgm:t>
        <a:bodyPr/>
        <a:lstStyle/>
        <a:p>
          <a:endParaRPr lang="es-CO"/>
        </a:p>
      </dgm:t>
    </dgm:pt>
    <dgm:pt modelId="{31FC6C50-0F14-429C-856E-0E5F449DA808}" type="sibTrans" cxnId="{1C1721D0-B0FF-4700-9886-B93AD1C8C0CE}">
      <dgm:prSet/>
      <dgm:spPr/>
      <dgm:t>
        <a:bodyPr/>
        <a:lstStyle/>
        <a:p>
          <a:endParaRPr lang="es-CO"/>
        </a:p>
      </dgm:t>
    </dgm:pt>
    <dgm:pt modelId="{5B1E9E9A-E58A-44ED-86CB-FE50AFDC5D1D}">
      <dgm:prSet phldrT="[Text]"/>
      <dgm:spPr/>
      <dgm:t>
        <a:bodyPr/>
        <a:lstStyle/>
        <a:p>
          <a:r>
            <a:rPr lang="en-US" dirty="0" smtClean="0"/>
            <a:t>100 wettest-days</a:t>
          </a:r>
          <a:endParaRPr lang="es-CO" dirty="0"/>
        </a:p>
      </dgm:t>
    </dgm:pt>
    <dgm:pt modelId="{F40A5853-A85D-4669-BBF0-0934E596CF48}" type="parTrans" cxnId="{4C06D123-1618-4DE6-AD16-21F9CC67CAD8}">
      <dgm:prSet/>
      <dgm:spPr/>
      <dgm:t>
        <a:bodyPr/>
        <a:lstStyle/>
        <a:p>
          <a:endParaRPr lang="es-CO"/>
        </a:p>
      </dgm:t>
    </dgm:pt>
    <dgm:pt modelId="{27D8108B-5E65-488E-A35E-54672B249948}" type="sibTrans" cxnId="{4C06D123-1618-4DE6-AD16-21F9CC67CAD8}">
      <dgm:prSet/>
      <dgm:spPr/>
      <dgm:t>
        <a:bodyPr/>
        <a:lstStyle/>
        <a:p>
          <a:endParaRPr lang="es-CO"/>
        </a:p>
      </dgm:t>
    </dgm:pt>
    <dgm:pt modelId="{CE864923-D72C-49AF-BA7B-0362991ED233}">
      <dgm:prSet phldrT="[Text]"/>
      <dgm:spPr/>
      <dgm:t>
        <a:bodyPr/>
        <a:lstStyle/>
        <a:p>
          <a:r>
            <a:rPr lang="en-US" noProof="0" dirty="0" smtClean="0"/>
            <a:t>Pixel/Semester/County</a:t>
          </a:r>
          <a:endParaRPr lang="en-US" noProof="0" dirty="0"/>
        </a:p>
      </dgm:t>
    </dgm:pt>
    <dgm:pt modelId="{04B3BC3B-4202-4F14-B1A2-E7DC4089EC7D}" type="parTrans" cxnId="{7CA0FFB5-8D54-4C4D-B79D-084B360254BA}">
      <dgm:prSet/>
      <dgm:spPr/>
      <dgm:t>
        <a:bodyPr/>
        <a:lstStyle/>
        <a:p>
          <a:endParaRPr lang="es-CO"/>
        </a:p>
      </dgm:t>
    </dgm:pt>
    <dgm:pt modelId="{51AC046B-C6AD-44F8-9466-A3376EC6236B}" type="sibTrans" cxnId="{7CA0FFB5-8D54-4C4D-B79D-084B360254BA}">
      <dgm:prSet/>
      <dgm:spPr/>
      <dgm:t>
        <a:bodyPr/>
        <a:lstStyle/>
        <a:p>
          <a:endParaRPr lang="es-CO"/>
        </a:p>
      </dgm:t>
    </dgm:pt>
    <dgm:pt modelId="{086D498E-6AB7-425A-A614-9F95C9372356}">
      <dgm:prSet phldrT="[Text]"/>
      <dgm:spPr/>
      <dgm:t>
        <a:bodyPr/>
        <a:lstStyle/>
        <a:p>
          <a:r>
            <a:rPr lang="es-CO" noProof="0" dirty="0" smtClean="0">
              <a:solidFill>
                <a:schemeClr val="bg1"/>
              </a:solidFill>
            </a:rPr>
            <a:t>Cálculo de índices</a:t>
          </a:r>
          <a:endParaRPr lang="es-CO" noProof="0" dirty="0">
            <a:solidFill>
              <a:schemeClr val="bg1"/>
            </a:solidFill>
          </a:endParaRPr>
        </a:p>
      </dgm:t>
    </dgm:pt>
    <dgm:pt modelId="{EB8357B0-F91F-4D48-B888-C2B6112E056C}" type="parTrans" cxnId="{35B7D3CA-725A-440E-8C7B-5BCA8EED1441}">
      <dgm:prSet/>
      <dgm:spPr/>
      <dgm:t>
        <a:bodyPr/>
        <a:lstStyle/>
        <a:p>
          <a:endParaRPr lang="es-CO"/>
        </a:p>
      </dgm:t>
    </dgm:pt>
    <dgm:pt modelId="{15D9EB6D-D5A8-4738-94A4-17A245A246AD}" type="sibTrans" cxnId="{35B7D3CA-725A-440E-8C7B-5BCA8EED1441}">
      <dgm:prSet/>
      <dgm:spPr/>
      <dgm:t>
        <a:bodyPr/>
        <a:lstStyle/>
        <a:p>
          <a:endParaRPr lang="es-CO"/>
        </a:p>
      </dgm:t>
    </dgm:pt>
    <dgm:pt modelId="{B20E5E08-729B-4ABD-8996-B3F941D2318F}">
      <dgm:prSet phldrT="[Text]"/>
      <dgm:spPr/>
      <dgm:t>
        <a:bodyPr/>
        <a:lstStyle/>
        <a:p>
          <a:r>
            <a:rPr lang="es-CO" noProof="0" dirty="0" smtClean="0"/>
            <a:t>Históricos anuales</a:t>
          </a:r>
          <a:endParaRPr lang="es-CO" noProof="0" dirty="0"/>
        </a:p>
      </dgm:t>
    </dgm:pt>
    <dgm:pt modelId="{CD1663CD-0B2F-4265-8250-AF7459B1DDED}" type="parTrans" cxnId="{F0BDF09D-8E57-470D-A5C3-4C0E275E2515}">
      <dgm:prSet/>
      <dgm:spPr/>
      <dgm:t>
        <a:bodyPr/>
        <a:lstStyle/>
        <a:p>
          <a:endParaRPr lang="es-CO"/>
        </a:p>
      </dgm:t>
    </dgm:pt>
    <dgm:pt modelId="{4DC3FFE7-0DC2-4A7C-B448-69BBE03940B4}" type="sibTrans" cxnId="{F0BDF09D-8E57-470D-A5C3-4C0E275E2515}">
      <dgm:prSet/>
      <dgm:spPr/>
      <dgm:t>
        <a:bodyPr/>
        <a:lstStyle/>
        <a:p>
          <a:endParaRPr lang="es-CO"/>
        </a:p>
      </dgm:t>
    </dgm:pt>
    <dgm:pt modelId="{1A9A4F98-15B0-484D-A8B2-3991B29F7AD6}">
      <dgm:prSet phldrT="[Text]"/>
      <dgm:spPr/>
      <dgm:t>
        <a:bodyPr/>
        <a:lstStyle/>
        <a:p>
          <a:r>
            <a:rPr lang="es-CO" noProof="0" dirty="0" smtClean="0"/>
            <a:t>Futuros anuales</a:t>
          </a:r>
          <a:endParaRPr lang="es-CO" noProof="0" dirty="0"/>
        </a:p>
      </dgm:t>
    </dgm:pt>
    <dgm:pt modelId="{B04BAD6A-B974-4F31-A892-6BB74A7407E3}" type="parTrans" cxnId="{E769760F-9F59-4820-8C9E-CE9BA318273C}">
      <dgm:prSet/>
      <dgm:spPr/>
      <dgm:t>
        <a:bodyPr/>
        <a:lstStyle/>
        <a:p>
          <a:endParaRPr lang="es-CO"/>
        </a:p>
      </dgm:t>
    </dgm:pt>
    <dgm:pt modelId="{E93AA292-7F3C-40C0-A083-EF47C1FE9DC7}" type="sibTrans" cxnId="{E769760F-9F59-4820-8C9E-CE9BA318273C}">
      <dgm:prSet/>
      <dgm:spPr/>
      <dgm:t>
        <a:bodyPr/>
        <a:lstStyle/>
        <a:p>
          <a:endParaRPr lang="es-CO"/>
        </a:p>
      </dgm:t>
    </dgm:pt>
    <dgm:pt modelId="{DC7D4E0A-765F-4885-B5C0-B6E41D28E527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Trends and cluster analysis</a:t>
          </a:r>
          <a:endParaRPr lang="es-CO" dirty="0">
            <a:solidFill>
              <a:schemeClr val="bg1"/>
            </a:solidFill>
          </a:endParaRPr>
        </a:p>
      </dgm:t>
    </dgm:pt>
    <dgm:pt modelId="{9AB06D74-4442-4957-A6A6-B47E043B3E15}" type="parTrans" cxnId="{ED23922A-5544-42B9-AFB9-379968915BDC}">
      <dgm:prSet/>
      <dgm:spPr/>
      <dgm:t>
        <a:bodyPr/>
        <a:lstStyle/>
        <a:p>
          <a:endParaRPr lang="es-CO"/>
        </a:p>
      </dgm:t>
    </dgm:pt>
    <dgm:pt modelId="{D54DAEDB-923E-4E07-8339-1E2A650D3B4D}" type="sibTrans" cxnId="{ED23922A-5544-42B9-AFB9-379968915BDC}">
      <dgm:prSet/>
      <dgm:spPr/>
      <dgm:t>
        <a:bodyPr/>
        <a:lstStyle/>
        <a:p>
          <a:endParaRPr lang="es-CO"/>
        </a:p>
      </dgm:t>
    </dgm:pt>
    <dgm:pt modelId="{5890B423-B24C-438D-AAF8-7D8350569BD2}" type="pres">
      <dgm:prSet presAssocID="{C2B85366-E0A5-42C1-A6C9-48797240821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99534BD7-1E87-4032-8444-9A9A105776C8}" type="pres">
      <dgm:prSet presAssocID="{C2B85366-E0A5-42C1-A6C9-487972408214}" presName="dummy" presStyleCnt="0"/>
      <dgm:spPr/>
    </dgm:pt>
    <dgm:pt modelId="{2442C907-DD98-4C9E-9A73-7A4DF15BD3C6}" type="pres">
      <dgm:prSet presAssocID="{C2B85366-E0A5-42C1-A6C9-487972408214}" presName="linH" presStyleCnt="0"/>
      <dgm:spPr/>
    </dgm:pt>
    <dgm:pt modelId="{2E173FC3-AFD5-4F41-A4E7-4029CE2BDAC4}" type="pres">
      <dgm:prSet presAssocID="{C2B85366-E0A5-42C1-A6C9-487972408214}" presName="padding1" presStyleCnt="0"/>
      <dgm:spPr/>
    </dgm:pt>
    <dgm:pt modelId="{3D40ED1C-69A1-4AB3-B1C7-4BE5E627C65D}" type="pres">
      <dgm:prSet presAssocID="{9D126076-F1CE-4CB6-99F7-6C8EDA0F0A8F}" presName="linV" presStyleCnt="0"/>
      <dgm:spPr/>
    </dgm:pt>
    <dgm:pt modelId="{4697D3B0-DFC9-4810-AF02-5531970B35E8}" type="pres">
      <dgm:prSet presAssocID="{9D126076-F1CE-4CB6-99F7-6C8EDA0F0A8F}" presName="spVertical1" presStyleCnt="0"/>
      <dgm:spPr/>
    </dgm:pt>
    <dgm:pt modelId="{0FDAAF58-8C4C-4095-B9B4-C235E595DF3D}" type="pres">
      <dgm:prSet presAssocID="{9D126076-F1CE-4CB6-99F7-6C8EDA0F0A8F}" presName="parTx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D01C0AC-BC56-4A45-8893-BCC4692654C9}" type="pres">
      <dgm:prSet presAssocID="{9D126076-F1CE-4CB6-99F7-6C8EDA0F0A8F}" presName="spVertical2" presStyleCnt="0"/>
      <dgm:spPr/>
    </dgm:pt>
    <dgm:pt modelId="{B045ACED-9992-4E17-85AA-A3AE5C0EED28}" type="pres">
      <dgm:prSet presAssocID="{9D126076-F1CE-4CB6-99F7-6C8EDA0F0A8F}" presName="spVertical3" presStyleCnt="0"/>
      <dgm:spPr/>
    </dgm:pt>
    <dgm:pt modelId="{AB0F7D64-911A-4758-A13F-7E9D0F9BF09D}" type="pres">
      <dgm:prSet presAssocID="{9D126076-F1CE-4CB6-99F7-6C8EDA0F0A8F}" presName="desTx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F3A2CA3-D6D1-476E-BC1C-CFCE8EDF3AAB}" type="pres">
      <dgm:prSet presAssocID="{8775A30A-F442-4FB9-A807-CEF0F709A190}" presName="space" presStyleCnt="0"/>
      <dgm:spPr/>
    </dgm:pt>
    <dgm:pt modelId="{826F98BB-41F9-41FD-8B1A-A20A36EC607A}" type="pres">
      <dgm:prSet presAssocID="{FCE17AE8-3006-4F14-9436-B68B2A6F8B29}" presName="linV" presStyleCnt="0"/>
      <dgm:spPr/>
    </dgm:pt>
    <dgm:pt modelId="{8CB71B76-74C7-4E8E-881A-C2DA8C2EFBA4}" type="pres">
      <dgm:prSet presAssocID="{FCE17AE8-3006-4F14-9436-B68B2A6F8B29}" presName="spVertical1" presStyleCnt="0"/>
      <dgm:spPr/>
    </dgm:pt>
    <dgm:pt modelId="{F87B8EC4-15F7-43E3-9071-C0ACEFE62604}" type="pres">
      <dgm:prSet presAssocID="{FCE17AE8-3006-4F14-9436-B68B2A6F8B29}" presName="parTx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DFEAF5F-5F6F-4856-8E48-03578C95FBC5}" type="pres">
      <dgm:prSet presAssocID="{FCE17AE8-3006-4F14-9436-B68B2A6F8B29}" presName="spVertical2" presStyleCnt="0"/>
      <dgm:spPr/>
    </dgm:pt>
    <dgm:pt modelId="{94D4CA71-58BC-4BCD-8948-06EB3ACAD9A5}" type="pres">
      <dgm:prSet presAssocID="{FCE17AE8-3006-4F14-9436-B68B2A6F8B29}" presName="spVertical3" presStyleCnt="0"/>
      <dgm:spPr/>
    </dgm:pt>
    <dgm:pt modelId="{1C088E38-DF56-490E-8C95-81F8BA41001C}" type="pres">
      <dgm:prSet presAssocID="{FCE17AE8-3006-4F14-9436-B68B2A6F8B29}" presName="desTx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D2387EA-35B1-45D7-BA53-A614F2919E20}" type="pres">
      <dgm:prSet presAssocID="{31FC6C50-0F14-429C-856E-0E5F449DA808}" presName="space" presStyleCnt="0"/>
      <dgm:spPr/>
    </dgm:pt>
    <dgm:pt modelId="{5528CE47-124E-47DF-953B-2CB42B7BF4A3}" type="pres">
      <dgm:prSet presAssocID="{086D498E-6AB7-425A-A614-9F95C9372356}" presName="linV" presStyleCnt="0"/>
      <dgm:spPr/>
    </dgm:pt>
    <dgm:pt modelId="{4484561D-1310-4E73-A22F-FF511006154B}" type="pres">
      <dgm:prSet presAssocID="{086D498E-6AB7-425A-A614-9F95C9372356}" presName="spVertical1" presStyleCnt="0"/>
      <dgm:spPr/>
    </dgm:pt>
    <dgm:pt modelId="{221351CE-8220-4AF4-852A-42B948CD1F10}" type="pres">
      <dgm:prSet presAssocID="{086D498E-6AB7-425A-A614-9F95C9372356}" presName="parTx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18F48D6-FC8B-4DDF-9799-1060C4A6C6E5}" type="pres">
      <dgm:prSet presAssocID="{086D498E-6AB7-425A-A614-9F95C9372356}" presName="spVertical2" presStyleCnt="0"/>
      <dgm:spPr/>
    </dgm:pt>
    <dgm:pt modelId="{878256C6-6489-40EA-B1F9-71F330799A8D}" type="pres">
      <dgm:prSet presAssocID="{086D498E-6AB7-425A-A614-9F95C9372356}" presName="spVertical3" presStyleCnt="0"/>
      <dgm:spPr/>
    </dgm:pt>
    <dgm:pt modelId="{C6B43489-E2F8-4F54-AD90-ED7025B4A3C8}" type="pres">
      <dgm:prSet presAssocID="{086D498E-6AB7-425A-A614-9F95C9372356}" presName="desTx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C59F479-6734-4F4C-82C8-D58AC72C9C33}" type="pres">
      <dgm:prSet presAssocID="{15D9EB6D-D5A8-4738-94A4-17A245A246AD}" presName="space" presStyleCnt="0"/>
      <dgm:spPr/>
    </dgm:pt>
    <dgm:pt modelId="{DEFEB3AD-84A9-4E73-A323-BBD5592A7E9A}" type="pres">
      <dgm:prSet presAssocID="{DC7D4E0A-765F-4885-B5C0-B6E41D28E527}" presName="linV" presStyleCnt="0"/>
      <dgm:spPr/>
    </dgm:pt>
    <dgm:pt modelId="{18352B38-0D37-4C90-880E-1AE816823475}" type="pres">
      <dgm:prSet presAssocID="{DC7D4E0A-765F-4885-B5C0-B6E41D28E527}" presName="spVertical1" presStyleCnt="0"/>
      <dgm:spPr/>
    </dgm:pt>
    <dgm:pt modelId="{54D67DFB-F267-42CD-927F-CBA943418B1E}" type="pres">
      <dgm:prSet presAssocID="{DC7D4E0A-765F-4885-B5C0-B6E41D28E527}" presName="parTx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8BDFB79-310D-4C36-951E-FB37E08C3CD4}" type="pres">
      <dgm:prSet presAssocID="{DC7D4E0A-765F-4885-B5C0-B6E41D28E527}" presName="spVertical2" presStyleCnt="0"/>
      <dgm:spPr/>
    </dgm:pt>
    <dgm:pt modelId="{3B68A8C4-E293-4436-B3E6-789D6A081348}" type="pres">
      <dgm:prSet presAssocID="{DC7D4E0A-765F-4885-B5C0-B6E41D28E527}" presName="spVertical3" presStyleCnt="0"/>
      <dgm:spPr/>
    </dgm:pt>
    <dgm:pt modelId="{1DBBB7C1-C2CB-4341-9FA0-59C761B03E60}" type="pres">
      <dgm:prSet presAssocID="{C2B85366-E0A5-42C1-A6C9-487972408214}" presName="padding2" presStyleCnt="0"/>
      <dgm:spPr/>
    </dgm:pt>
    <dgm:pt modelId="{214DC2F7-1195-456D-859C-03A67BC747B8}" type="pres">
      <dgm:prSet presAssocID="{C2B85366-E0A5-42C1-A6C9-487972408214}" presName="negArrow" presStyleCnt="0"/>
      <dgm:spPr/>
    </dgm:pt>
    <dgm:pt modelId="{62E598D3-2B89-4A99-A3C3-2E46D11E1B78}" type="pres">
      <dgm:prSet presAssocID="{C2B85366-E0A5-42C1-A6C9-487972408214}" presName="backgroundArrow" presStyleLbl="node1" presStyleIdx="0" presStyleCnt="1"/>
      <dgm:spPr/>
    </dgm:pt>
  </dgm:ptLst>
  <dgm:cxnLst>
    <dgm:cxn modelId="{7CA0FFB5-8D54-4C4D-B79D-084B360254BA}" srcId="{FCE17AE8-3006-4F14-9436-B68B2A6F8B29}" destId="{CE864923-D72C-49AF-BA7B-0362991ED233}" srcOrd="1" destOrd="0" parTransId="{04B3BC3B-4202-4F14-B1A2-E7DC4089EC7D}" sibTransId="{51AC046B-C6AD-44F8-9466-A3376EC6236B}"/>
    <dgm:cxn modelId="{BC6F8C8F-6951-4C22-A5A5-07677B58FB4C}" type="presOf" srcId="{DC7D4E0A-765F-4885-B5C0-B6E41D28E527}" destId="{54D67DFB-F267-42CD-927F-CBA943418B1E}" srcOrd="0" destOrd="0" presId="urn:microsoft.com/office/officeart/2005/8/layout/hProcess3"/>
    <dgm:cxn modelId="{5DAFA6E1-EB7C-4ABB-84E6-5DA46828EA9F}" type="presOf" srcId="{5B1E9E9A-E58A-44ED-86CB-FE50AFDC5D1D}" destId="{1C088E38-DF56-490E-8C95-81F8BA41001C}" srcOrd="0" destOrd="0" presId="urn:microsoft.com/office/officeart/2005/8/layout/hProcess3"/>
    <dgm:cxn modelId="{ED23922A-5544-42B9-AFB9-379968915BDC}" srcId="{C2B85366-E0A5-42C1-A6C9-487972408214}" destId="{DC7D4E0A-765F-4885-B5C0-B6E41D28E527}" srcOrd="3" destOrd="0" parTransId="{9AB06D74-4442-4957-A6A6-B47E043B3E15}" sibTransId="{D54DAEDB-923E-4E07-8339-1E2A650D3B4D}"/>
    <dgm:cxn modelId="{6917FEBA-3376-45AB-998C-66BFAD56416C}" type="presOf" srcId="{9D126076-F1CE-4CB6-99F7-6C8EDA0F0A8F}" destId="{0FDAAF58-8C4C-4095-B9B4-C235E595DF3D}" srcOrd="0" destOrd="0" presId="urn:microsoft.com/office/officeart/2005/8/layout/hProcess3"/>
    <dgm:cxn modelId="{6AAC0E92-FFB1-4F30-9CB6-E6D392D9B383}" type="presOf" srcId="{1A9A4F98-15B0-484D-A8B2-3991B29F7AD6}" destId="{C6B43489-E2F8-4F54-AD90-ED7025B4A3C8}" srcOrd="0" destOrd="1" presId="urn:microsoft.com/office/officeart/2005/8/layout/hProcess3"/>
    <dgm:cxn modelId="{4C06D123-1618-4DE6-AD16-21F9CC67CAD8}" srcId="{FCE17AE8-3006-4F14-9436-B68B2A6F8B29}" destId="{5B1E9E9A-E58A-44ED-86CB-FE50AFDC5D1D}" srcOrd="0" destOrd="0" parTransId="{F40A5853-A85D-4669-BBF0-0934E596CF48}" sibTransId="{27D8108B-5E65-488E-A35E-54672B249948}"/>
    <dgm:cxn modelId="{1055270F-DA7A-4ADD-BAF4-5F0351141A42}" type="presOf" srcId="{DA375978-C2B4-4572-BFBF-DFDE956746D6}" destId="{AB0F7D64-911A-4758-A13F-7E9D0F9BF09D}" srcOrd="0" destOrd="0" presId="urn:microsoft.com/office/officeart/2005/8/layout/hProcess3"/>
    <dgm:cxn modelId="{CE15FFCF-DAAF-408A-9DBF-D2F1A238698F}" srcId="{9D126076-F1CE-4CB6-99F7-6C8EDA0F0A8F}" destId="{25886739-E6A5-465A-A143-E910ECDF2518}" srcOrd="1" destOrd="0" parTransId="{BC752B72-7032-4BA5-8F74-F3BA7E3F8C10}" sibTransId="{4F631A3B-40E7-4D32-BBE2-F6CC9FD1D8C8}"/>
    <dgm:cxn modelId="{3744E096-2B5F-4872-8989-9B3A4A9B82C4}" srcId="{9D126076-F1CE-4CB6-99F7-6C8EDA0F0A8F}" destId="{DA375978-C2B4-4572-BFBF-DFDE956746D6}" srcOrd="0" destOrd="0" parTransId="{42850504-36D0-431C-9F81-5DD5363B8BC8}" sibTransId="{3B896C21-6943-49C6-9244-DF4AA1DDD241}"/>
    <dgm:cxn modelId="{D9F49AC4-8BED-4E84-AA54-BD1DCCA51996}" type="presOf" srcId="{B20E5E08-729B-4ABD-8996-B3F941D2318F}" destId="{C6B43489-E2F8-4F54-AD90-ED7025B4A3C8}" srcOrd="0" destOrd="0" presId="urn:microsoft.com/office/officeart/2005/8/layout/hProcess3"/>
    <dgm:cxn modelId="{F0BDF09D-8E57-470D-A5C3-4C0E275E2515}" srcId="{086D498E-6AB7-425A-A614-9F95C9372356}" destId="{B20E5E08-729B-4ABD-8996-B3F941D2318F}" srcOrd="0" destOrd="0" parTransId="{CD1663CD-0B2F-4265-8250-AF7459B1DDED}" sibTransId="{4DC3FFE7-0DC2-4A7C-B448-69BBE03940B4}"/>
    <dgm:cxn modelId="{B01B48DD-9863-48E2-88C8-52421B9A053F}" type="presOf" srcId="{25886739-E6A5-465A-A143-E910ECDF2518}" destId="{AB0F7D64-911A-4758-A13F-7E9D0F9BF09D}" srcOrd="0" destOrd="1" presId="urn:microsoft.com/office/officeart/2005/8/layout/hProcess3"/>
    <dgm:cxn modelId="{DCD52C5A-AF38-45B8-A085-563EB8CE7355}" type="presOf" srcId="{CE864923-D72C-49AF-BA7B-0362991ED233}" destId="{1C088E38-DF56-490E-8C95-81F8BA41001C}" srcOrd="0" destOrd="1" presId="urn:microsoft.com/office/officeart/2005/8/layout/hProcess3"/>
    <dgm:cxn modelId="{35B7D3CA-725A-440E-8C7B-5BCA8EED1441}" srcId="{C2B85366-E0A5-42C1-A6C9-487972408214}" destId="{086D498E-6AB7-425A-A614-9F95C9372356}" srcOrd="2" destOrd="0" parTransId="{EB8357B0-F91F-4D48-B888-C2B6112E056C}" sibTransId="{15D9EB6D-D5A8-4738-94A4-17A245A246AD}"/>
    <dgm:cxn modelId="{31AB47AD-4D29-4255-B911-88966241EEDF}" type="presOf" srcId="{C2B85366-E0A5-42C1-A6C9-487972408214}" destId="{5890B423-B24C-438D-AAF8-7D8350569BD2}" srcOrd="0" destOrd="0" presId="urn:microsoft.com/office/officeart/2005/8/layout/hProcess3"/>
    <dgm:cxn modelId="{1C1721D0-B0FF-4700-9886-B93AD1C8C0CE}" srcId="{C2B85366-E0A5-42C1-A6C9-487972408214}" destId="{FCE17AE8-3006-4F14-9436-B68B2A6F8B29}" srcOrd="1" destOrd="0" parTransId="{0F654F58-EA96-4423-986F-FEDECB9A67A5}" sibTransId="{31FC6C50-0F14-429C-856E-0E5F449DA808}"/>
    <dgm:cxn modelId="{E769760F-9F59-4820-8C9E-CE9BA318273C}" srcId="{086D498E-6AB7-425A-A614-9F95C9372356}" destId="{1A9A4F98-15B0-484D-A8B2-3991B29F7AD6}" srcOrd="1" destOrd="0" parTransId="{B04BAD6A-B974-4F31-A892-6BB74A7407E3}" sibTransId="{E93AA292-7F3C-40C0-A083-EF47C1FE9DC7}"/>
    <dgm:cxn modelId="{43A16931-9886-464D-BF19-2B7B9BD23DBF}" srcId="{C2B85366-E0A5-42C1-A6C9-487972408214}" destId="{9D126076-F1CE-4CB6-99F7-6C8EDA0F0A8F}" srcOrd="0" destOrd="0" parTransId="{9456BE4C-F0E0-4E2D-915A-D5F9B9D4F222}" sibTransId="{8775A30A-F442-4FB9-A807-CEF0F709A190}"/>
    <dgm:cxn modelId="{925BAE1B-4DBB-4470-BA4C-F546278FDE24}" type="presOf" srcId="{FCE17AE8-3006-4F14-9436-B68B2A6F8B29}" destId="{F87B8EC4-15F7-43E3-9071-C0ACEFE62604}" srcOrd="0" destOrd="0" presId="urn:microsoft.com/office/officeart/2005/8/layout/hProcess3"/>
    <dgm:cxn modelId="{D4335C41-9B93-44CC-AC17-3F52143739A2}" type="presOf" srcId="{086D498E-6AB7-425A-A614-9F95C9372356}" destId="{221351CE-8220-4AF4-852A-42B948CD1F10}" srcOrd="0" destOrd="0" presId="urn:microsoft.com/office/officeart/2005/8/layout/hProcess3"/>
    <dgm:cxn modelId="{1763CD29-325B-4FCD-B44E-75D3A9178D87}" type="presParOf" srcId="{5890B423-B24C-438D-AAF8-7D8350569BD2}" destId="{99534BD7-1E87-4032-8444-9A9A105776C8}" srcOrd="0" destOrd="0" presId="urn:microsoft.com/office/officeart/2005/8/layout/hProcess3"/>
    <dgm:cxn modelId="{B5D2EFC2-8E68-49CC-8686-8A3118E66818}" type="presParOf" srcId="{5890B423-B24C-438D-AAF8-7D8350569BD2}" destId="{2442C907-DD98-4C9E-9A73-7A4DF15BD3C6}" srcOrd="1" destOrd="0" presId="urn:microsoft.com/office/officeart/2005/8/layout/hProcess3"/>
    <dgm:cxn modelId="{432A06A8-2C3B-45C3-85D0-AB58C58DC4E2}" type="presParOf" srcId="{2442C907-DD98-4C9E-9A73-7A4DF15BD3C6}" destId="{2E173FC3-AFD5-4F41-A4E7-4029CE2BDAC4}" srcOrd="0" destOrd="0" presId="urn:microsoft.com/office/officeart/2005/8/layout/hProcess3"/>
    <dgm:cxn modelId="{8FCB49B4-5906-4D82-B2DB-2DD376419B31}" type="presParOf" srcId="{2442C907-DD98-4C9E-9A73-7A4DF15BD3C6}" destId="{3D40ED1C-69A1-4AB3-B1C7-4BE5E627C65D}" srcOrd="1" destOrd="0" presId="urn:microsoft.com/office/officeart/2005/8/layout/hProcess3"/>
    <dgm:cxn modelId="{DB4F62AC-E353-44D7-AF05-F0F5AED39B6E}" type="presParOf" srcId="{3D40ED1C-69A1-4AB3-B1C7-4BE5E627C65D}" destId="{4697D3B0-DFC9-4810-AF02-5531970B35E8}" srcOrd="0" destOrd="0" presId="urn:microsoft.com/office/officeart/2005/8/layout/hProcess3"/>
    <dgm:cxn modelId="{EF806B81-2760-44DD-87E6-F572FB989504}" type="presParOf" srcId="{3D40ED1C-69A1-4AB3-B1C7-4BE5E627C65D}" destId="{0FDAAF58-8C4C-4095-B9B4-C235E595DF3D}" srcOrd="1" destOrd="0" presId="urn:microsoft.com/office/officeart/2005/8/layout/hProcess3"/>
    <dgm:cxn modelId="{65481D4C-44C3-477B-B7F8-7C56CBA51B29}" type="presParOf" srcId="{3D40ED1C-69A1-4AB3-B1C7-4BE5E627C65D}" destId="{ED01C0AC-BC56-4A45-8893-BCC4692654C9}" srcOrd="2" destOrd="0" presId="urn:microsoft.com/office/officeart/2005/8/layout/hProcess3"/>
    <dgm:cxn modelId="{24F42E34-DC02-4682-B9EB-9ADF2D37DD28}" type="presParOf" srcId="{3D40ED1C-69A1-4AB3-B1C7-4BE5E627C65D}" destId="{B045ACED-9992-4E17-85AA-A3AE5C0EED28}" srcOrd="3" destOrd="0" presId="urn:microsoft.com/office/officeart/2005/8/layout/hProcess3"/>
    <dgm:cxn modelId="{FCDA5E5B-D15E-45C6-9DDF-E330BBE988EA}" type="presParOf" srcId="{3D40ED1C-69A1-4AB3-B1C7-4BE5E627C65D}" destId="{AB0F7D64-911A-4758-A13F-7E9D0F9BF09D}" srcOrd="4" destOrd="0" presId="urn:microsoft.com/office/officeart/2005/8/layout/hProcess3"/>
    <dgm:cxn modelId="{35E306FD-C7BD-4026-9496-64404B8DF4EA}" type="presParOf" srcId="{2442C907-DD98-4C9E-9A73-7A4DF15BD3C6}" destId="{1F3A2CA3-D6D1-476E-BC1C-CFCE8EDF3AAB}" srcOrd="2" destOrd="0" presId="urn:microsoft.com/office/officeart/2005/8/layout/hProcess3"/>
    <dgm:cxn modelId="{7E80AB59-2847-44BC-9E25-036678C7450F}" type="presParOf" srcId="{2442C907-DD98-4C9E-9A73-7A4DF15BD3C6}" destId="{826F98BB-41F9-41FD-8B1A-A20A36EC607A}" srcOrd="3" destOrd="0" presId="urn:microsoft.com/office/officeart/2005/8/layout/hProcess3"/>
    <dgm:cxn modelId="{CB891DF3-9FE0-48BE-A9FB-F7689F6847B2}" type="presParOf" srcId="{826F98BB-41F9-41FD-8B1A-A20A36EC607A}" destId="{8CB71B76-74C7-4E8E-881A-C2DA8C2EFBA4}" srcOrd="0" destOrd="0" presId="urn:microsoft.com/office/officeart/2005/8/layout/hProcess3"/>
    <dgm:cxn modelId="{178E84DF-6DB7-4674-B396-696CD005D15A}" type="presParOf" srcId="{826F98BB-41F9-41FD-8B1A-A20A36EC607A}" destId="{F87B8EC4-15F7-43E3-9071-C0ACEFE62604}" srcOrd="1" destOrd="0" presId="urn:microsoft.com/office/officeart/2005/8/layout/hProcess3"/>
    <dgm:cxn modelId="{992BB0EA-1F7D-4DE8-BB78-CBEC2B2D701C}" type="presParOf" srcId="{826F98BB-41F9-41FD-8B1A-A20A36EC607A}" destId="{4DFEAF5F-5F6F-4856-8E48-03578C95FBC5}" srcOrd="2" destOrd="0" presId="urn:microsoft.com/office/officeart/2005/8/layout/hProcess3"/>
    <dgm:cxn modelId="{E01A91AA-B7A0-4F30-B5E0-A76B87E63291}" type="presParOf" srcId="{826F98BB-41F9-41FD-8B1A-A20A36EC607A}" destId="{94D4CA71-58BC-4BCD-8948-06EB3ACAD9A5}" srcOrd="3" destOrd="0" presId="urn:microsoft.com/office/officeart/2005/8/layout/hProcess3"/>
    <dgm:cxn modelId="{D43F045A-65E1-451D-8198-5839CA3877EE}" type="presParOf" srcId="{826F98BB-41F9-41FD-8B1A-A20A36EC607A}" destId="{1C088E38-DF56-490E-8C95-81F8BA41001C}" srcOrd="4" destOrd="0" presId="urn:microsoft.com/office/officeart/2005/8/layout/hProcess3"/>
    <dgm:cxn modelId="{C5AAD344-4BB3-4707-A271-EE9168AC2BE6}" type="presParOf" srcId="{2442C907-DD98-4C9E-9A73-7A4DF15BD3C6}" destId="{2D2387EA-35B1-45D7-BA53-A614F2919E20}" srcOrd="4" destOrd="0" presId="urn:microsoft.com/office/officeart/2005/8/layout/hProcess3"/>
    <dgm:cxn modelId="{65D3B0E8-7414-4BCB-AC2E-CFBB336BF50D}" type="presParOf" srcId="{2442C907-DD98-4C9E-9A73-7A4DF15BD3C6}" destId="{5528CE47-124E-47DF-953B-2CB42B7BF4A3}" srcOrd="5" destOrd="0" presId="urn:microsoft.com/office/officeart/2005/8/layout/hProcess3"/>
    <dgm:cxn modelId="{0A0494A7-088F-4908-9009-10937B2D7843}" type="presParOf" srcId="{5528CE47-124E-47DF-953B-2CB42B7BF4A3}" destId="{4484561D-1310-4E73-A22F-FF511006154B}" srcOrd="0" destOrd="0" presId="urn:microsoft.com/office/officeart/2005/8/layout/hProcess3"/>
    <dgm:cxn modelId="{EA698B19-3CFA-4C21-85E7-CB24455BD34A}" type="presParOf" srcId="{5528CE47-124E-47DF-953B-2CB42B7BF4A3}" destId="{221351CE-8220-4AF4-852A-42B948CD1F10}" srcOrd="1" destOrd="0" presId="urn:microsoft.com/office/officeart/2005/8/layout/hProcess3"/>
    <dgm:cxn modelId="{26C389F2-2C94-47F9-BB67-C201C06B5854}" type="presParOf" srcId="{5528CE47-124E-47DF-953B-2CB42B7BF4A3}" destId="{218F48D6-FC8B-4DDF-9799-1060C4A6C6E5}" srcOrd="2" destOrd="0" presId="urn:microsoft.com/office/officeart/2005/8/layout/hProcess3"/>
    <dgm:cxn modelId="{C1909480-0F57-4125-97A7-7C3282AF6630}" type="presParOf" srcId="{5528CE47-124E-47DF-953B-2CB42B7BF4A3}" destId="{878256C6-6489-40EA-B1F9-71F330799A8D}" srcOrd="3" destOrd="0" presId="urn:microsoft.com/office/officeart/2005/8/layout/hProcess3"/>
    <dgm:cxn modelId="{BF4C3486-CD9E-4F52-91B3-C9C7057AFA0D}" type="presParOf" srcId="{5528CE47-124E-47DF-953B-2CB42B7BF4A3}" destId="{C6B43489-E2F8-4F54-AD90-ED7025B4A3C8}" srcOrd="4" destOrd="0" presId="urn:microsoft.com/office/officeart/2005/8/layout/hProcess3"/>
    <dgm:cxn modelId="{0FBDEE39-AA26-4F4A-8BCE-8895503B7645}" type="presParOf" srcId="{2442C907-DD98-4C9E-9A73-7A4DF15BD3C6}" destId="{1C59F479-6734-4F4C-82C8-D58AC72C9C33}" srcOrd="6" destOrd="0" presId="urn:microsoft.com/office/officeart/2005/8/layout/hProcess3"/>
    <dgm:cxn modelId="{652DA4D3-D264-4A44-B369-884CB7EE0F8C}" type="presParOf" srcId="{2442C907-DD98-4C9E-9A73-7A4DF15BD3C6}" destId="{DEFEB3AD-84A9-4E73-A323-BBD5592A7E9A}" srcOrd="7" destOrd="0" presId="urn:microsoft.com/office/officeart/2005/8/layout/hProcess3"/>
    <dgm:cxn modelId="{B7C946A5-4D27-4DAB-A4C1-C36B053FFA0A}" type="presParOf" srcId="{DEFEB3AD-84A9-4E73-A323-BBD5592A7E9A}" destId="{18352B38-0D37-4C90-880E-1AE816823475}" srcOrd="0" destOrd="0" presId="urn:microsoft.com/office/officeart/2005/8/layout/hProcess3"/>
    <dgm:cxn modelId="{A3B0F230-F395-4FBF-9C5B-28F6B07F22BC}" type="presParOf" srcId="{DEFEB3AD-84A9-4E73-A323-BBD5592A7E9A}" destId="{54D67DFB-F267-42CD-927F-CBA943418B1E}" srcOrd="1" destOrd="0" presId="urn:microsoft.com/office/officeart/2005/8/layout/hProcess3"/>
    <dgm:cxn modelId="{E284E3F6-E254-4CFC-82C4-17FD6C53D14C}" type="presParOf" srcId="{DEFEB3AD-84A9-4E73-A323-BBD5592A7E9A}" destId="{28BDFB79-310D-4C36-951E-FB37E08C3CD4}" srcOrd="2" destOrd="0" presId="urn:microsoft.com/office/officeart/2005/8/layout/hProcess3"/>
    <dgm:cxn modelId="{FD28FDD4-0B21-44CD-BCD4-9A70014A64B0}" type="presParOf" srcId="{DEFEB3AD-84A9-4E73-A323-BBD5592A7E9A}" destId="{3B68A8C4-E293-4436-B3E6-789D6A081348}" srcOrd="3" destOrd="0" presId="urn:microsoft.com/office/officeart/2005/8/layout/hProcess3"/>
    <dgm:cxn modelId="{F6AB2CF7-0DE9-4D85-9974-9FDE2242B44F}" type="presParOf" srcId="{2442C907-DD98-4C9E-9A73-7A4DF15BD3C6}" destId="{1DBBB7C1-C2CB-4341-9FA0-59C761B03E60}" srcOrd="8" destOrd="0" presId="urn:microsoft.com/office/officeart/2005/8/layout/hProcess3"/>
    <dgm:cxn modelId="{3CFB13E1-54FE-41DB-80E1-C52DDB95CF02}" type="presParOf" srcId="{2442C907-DD98-4C9E-9A73-7A4DF15BD3C6}" destId="{214DC2F7-1195-456D-859C-03A67BC747B8}" srcOrd="9" destOrd="0" presId="urn:microsoft.com/office/officeart/2005/8/layout/hProcess3"/>
    <dgm:cxn modelId="{B5E49022-6040-48D1-B594-34B6F0769335}" type="presParOf" srcId="{2442C907-DD98-4C9E-9A73-7A4DF15BD3C6}" destId="{62E598D3-2B89-4A99-A3C3-2E46D11E1B78}" srcOrd="10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FFC425-3873-477B-A8FB-5483ADC539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A7AAE13-2E11-4013-B99C-C7449B1E793A}">
      <dgm:prSet phldrT="[Text]"/>
      <dgm:spPr/>
      <dgm:t>
        <a:bodyPr/>
        <a:lstStyle/>
        <a:p>
          <a:r>
            <a:rPr lang="en-US" dirty="0" smtClean="0"/>
            <a:t>PCA</a:t>
          </a:r>
          <a:endParaRPr lang="es-CO" dirty="0"/>
        </a:p>
      </dgm:t>
    </dgm:pt>
    <dgm:pt modelId="{B75BEB4F-7A0C-44A5-8953-C164E7BEFDB3}" type="parTrans" cxnId="{2B4CF47B-EB4C-44DE-BC0B-9A142D8D86D3}">
      <dgm:prSet/>
      <dgm:spPr/>
      <dgm:t>
        <a:bodyPr/>
        <a:lstStyle/>
        <a:p>
          <a:endParaRPr lang="es-CO"/>
        </a:p>
      </dgm:t>
    </dgm:pt>
    <dgm:pt modelId="{AB2DE498-FF9D-4D25-8075-3D11BED5E366}" type="sibTrans" cxnId="{2B4CF47B-EB4C-44DE-BC0B-9A142D8D86D3}">
      <dgm:prSet/>
      <dgm:spPr/>
      <dgm:t>
        <a:bodyPr/>
        <a:lstStyle/>
        <a:p>
          <a:endParaRPr lang="es-CO"/>
        </a:p>
      </dgm:t>
    </dgm:pt>
    <dgm:pt modelId="{1F3F0F42-FC8C-4738-8B1F-99BAF29F7B26}">
      <dgm:prSet phldrT="[Text]"/>
      <dgm:spPr/>
      <dgm:t>
        <a:bodyPr/>
        <a:lstStyle/>
        <a:p>
          <a:r>
            <a:rPr lang="en-US" dirty="0" smtClean="0"/>
            <a:t>Clustering analysis</a:t>
          </a:r>
          <a:endParaRPr lang="es-CO" dirty="0"/>
        </a:p>
      </dgm:t>
    </dgm:pt>
    <dgm:pt modelId="{CDA09F53-E1F0-4EEA-9136-5B17576B6FE7}" type="parTrans" cxnId="{C1051FF5-3136-4058-9787-8A4B3683B610}">
      <dgm:prSet/>
      <dgm:spPr/>
      <dgm:t>
        <a:bodyPr/>
        <a:lstStyle/>
        <a:p>
          <a:endParaRPr lang="es-CO"/>
        </a:p>
      </dgm:t>
    </dgm:pt>
    <dgm:pt modelId="{A554E459-0521-4732-AC3F-0338979327BD}" type="sibTrans" cxnId="{C1051FF5-3136-4058-9787-8A4B3683B610}">
      <dgm:prSet/>
      <dgm:spPr/>
      <dgm:t>
        <a:bodyPr/>
        <a:lstStyle/>
        <a:p>
          <a:endParaRPr lang="es-CO"/>
        </a:p>
      </dgm:t>
    </dgm:pt>
    <dgm:pt modelId="{27E583EC-D4E7-40BC-934E-280DF34CCF6C}" type="pres">
      <dgm:prSet presAssocID="{04FFC425-3873-477B-A8FB-5483ADC539D6}" presName="Name0" presStyleCnt="0">
        <dgm:presLayoutVars>
          <dgm:dir/>
          <dgm:resizeHandles val="exact"/>
        </dgm:presLayoutVars>
      </dgm:prSet>
      <dgm:spPr/>
    </dgm:pt>
    <dgm:pt modelId="{C9FE6EF3-F399-4094-990C-DABA8FBE0A66}" type="pres">
      <dgm:prSet presAssocID="{BA7AAE13-2E11-4013-B99C-C7449B1E793A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C2E0FDA-8385-4902-AF7F-6EFB8F0A086F}" type="pres">
      <dgm:prSet presAssocID="{AB2DE498-FF9D-4D25-8075-3D11BED5E366}" presName="sibTrans" presStyleLbl="sibTrans2D1" presStyleIdx="0" presStyleCnt="1"/>
      <dgm:spPr/>
      <dgm:t>
        <a:bodyPr/>
        <a:lstStyle/>
        <a:p>
          <a:endParaRPr lang="es-CO"/>
        </a:p>
      </dgm:t>
    </dgm:pt>
    <dgm:pt modelId="{F676DF2F-1214-44FE-94F8-EC0F3F5CADD2}" type="pres">
      <dgm:prSet presAssocID="{AB2DE498-FF9D-4D25-8075-3D11BED5E366}" presName="connectorText" presStyleLbl="sibTrans2D1" presStyleIdx="0" presStyleCnt="1"/>
      <dgm:spPr/>
      <dgm:t>
        <a:bodyPr/>
        <a:lstStyle/>
        <a:p>
          <a:endParaRPr lang="es-CO"/>
        </a:p>
      </dgm:t>
    </dgm:pt>
    <dgm:pt modelId="{01E56713-5731-4AEC-9DC6-C52E04200BB3}" type="pres">
      <dgm:prSet presAssocID="{1F3F0F42-FC8C-4738-8B1F-99BAF29F7B2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754C8845-2DDA-482B-9958-783699E3AC71}" type="presOf" srcId="{04FFC425-3873-477B-A8FB-5483ADC539D6}" destId="{27E583EC-D4E7-40BC-934E-280DF34CCF6C}" srcOrd="0" destOrd="0" presId="urn:microsoft.com/office/officeart/2005/8/layout/process1"/>
    <dgm:cxn modelId="{7BBEA64F-3560-411D-8A6D-3134CAF6200F}" type="presOf" srcId="{BA7AAE13-2E11-4013-B99C-C7449B1E793A}" destId="{C9FE6EF3-F399-4094-990C-DABA8FBE0A66}" srcOrd="0" destOrd="0" presId="urn:microsoft.com/office/officeart/2005/8/layout/process1"/>
    <dgm:cxn modelId="{E3E623C7-4701-4565-BF67-82941F2252D2}" type="presOf" srcId="{1F3F0F42-FC8C-4738-8B1F-99BAF29F7B26}" destId="{01E56713-5731-4AEC-9DC6-C52E04200BB3}" srcOrd="0" destOrd="0" presId="urn:microsoft.com/office/officeart/2005/8/layout/process1"/>
    <dgm:cxn modelId="{4F95722F-EBC3-4CF2-AABC-B83EC2B3DBAC}" type="presOf" srcId="{AB2DE498-FF9D-4D25-8075-3D11BED5E366}" destId="{0C2E0FDA-8385-4902-AF7F-6EFB8F0A086F}" srcOrd="0" destOrd="0" presId="urn:microsoft.com/office/officeart/2005/8/layout/process1"/>
    <dgm:cxn modelId="{C1051FF5-3136-4058-9787-8A4B3683B610}" srcId="{04FFC425-3873-477B-A8FB-5483ADC539D6}" destId="{1F3F0F42-FC8C-4738-8B1F-99BAF29F7B26}" srcOrd="1" destOrd="0" parTransId="{CDA09F53-E1F0-4EEA-9136-5B17576B6FE7}" sibTransId="{A554E459-0521-4732-AC3F-0338979327BD}"/>
    <dgm:cxn modelId="{2B4CF47B-EB4C-44DE-BC0B-9A142D8D86D3}" srcId="{04FFC425-3873-477B-A8FB-5483ADC539D6}" destId="{BA7AAE13-2E11-4013-B99C-C7449B1E793A}" srcOrd="0" destOrd="0" parTransId="{B75BEB4F-7A0C-44A5-8953-C164E7BEFDB3}" sibTransId="{AB2DE498-FF9D-4D25-8075-3D11BED5E366}"/>
    <dgm:cxn modelId="{8F8BB1BA-F4E5-4A1D-907A-0C1DB45E527C}" type="presOf" srcId="{AB2DE498-FF9D-4D25-8075-3D11BED5E366}" destId="{F676DF2F-1214-44FE-94F8-EC0F3F5CADD2}" srcOrd="1" destOrd="0" presId="urn:microsoft.com/office/officeart/2005/8/layout/process1"/>
    <dgm:cxn modelId="{E67FDE71-A6F7-4948-BB2E-96C991F247E6}" type="presParOf" srcId="{27E583EC-D4E7-40BC-934E-280DF34CCF6C}" destId="{C9FE6EF3-F399-4094-990C-DABA8FBE0A66}" srcOrd="0" destOrd="0" presId="urn:microsoft.com/office/officeart/2005/8/layout/process1"/>
    <dgm:cxn modelId="{F8BE65A0-6518-470B-8E20-9DB79857E9F3}" type="presParOf" srcId="{27E583EC-D4E7-40BC-934E-280DF34CCF6C}" destId="{0C2E0FDA-8385-4902-AF7F-6EFB8F0A086F}" srcOrd="1" destOrd="0" presId="urn:microsoft.com/office/officeart/2005/8/layout/process1"/>
    <dgm:cxn modelId="{0FF848B3-D3A4-449E-A827-9DC8AAE7C405}" type="presParOf" srcId="{0C2E0FDA-8385-4902-AF7F-6EFB8F0A086F}" destId="{F676DF2F-1214-44FE-94F8-EC0F3F5CADD2}" srcOrd="0" destOrd="0" presId="urn:microsoft.com/office/officeart/2005/8/layout/process1"/>
    <dgm:cxn modelId="{8B996F21-3B36-4A43-A05C-459FFB2B044B}" type="presParOf" srcId="{27E583EC-D4E7-40BC-934E-280DF34CCF6C}" destId="{01E56713-5731-4AEC-9DC6-C52E04200BB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CA86A8-B837-436A-ABCF-FCF8487EF487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88F0A657-8E96-426D-8D4B-839AE888BD95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Value chains</a:t>
          </a:r>
          <a:endParaRPr lang="es-CO" dirty="0"/>
        </a:p>
      </dgm:t>
    </dgm:pt>
    <dgm:pt modelId="{1F83EECC-1A35-4146-8164-2C05464B0682}" type="parTrans" cxnId="{804D0785-2B45-4D6D-A9B2-172895309C0D}">
      <dgm:prSet/>
      <dgm:spPr/>
      <dgm:t>
        <a:bodyPr/>
        <a:lstStyle/>
        <a:p>
          <a:endParaRPr lang="es-CO"/>
        </a:p>
      </dgm:t>
    </dgm:pt>
    <dgm:pt modelId="{C63B9638-B71C-4091-A541-F49218E83D09}" type="sibTrans" cxnId="{804D0785-2B45-4D6D-A9B2-172895309C0D}">
      <dgm:prSet/>
      <dgm:spPr/>
      <dgm:t>
        <a:bodyPr/>
        <a:lstStyle/>
        <a:p>
          <a:endParaRPr lang="es-CO"/>
        </a:p>
      </dgm:t>
    </dgm:pt>
    <dgm:pt modelId="{1D88C29F-EC4F-42D5-B816-893F29A2BF3C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Climate change scenarios</a:t>
          </a:r>
          <a:endParaRPr lang="es-CO" dirty="0"/>
        </a:p>
      </dgm:t>
    </dgm:pt>
    <dgm:pt modelId="{419D8017-DFEB-4FCC-85AD-4263081BB748}" type="parTrans" cxnId="{89107F03-51D0-4B5F-9D17-58516ABD6759}">
      <dgm:prSet/>
      <dgm:spPr/>
      <dgm:t>
        <a:bodyPr/>
        <a:lstStyle/>
        <a:p>
          <a:endParaRPr lang="es-CO"/>
        </a:p>
      </dgm:t>
    </dgm:pt>
    <dgm:pt modelId="{8F990954-E30E-4E38-9B91-3BBF7AA6A8F9}" type="sibTrans" cxnId="{89107F03-51D0-4B5F-9D17-58516ABD6759}">
      <dgm:prSet/>
      <dgm:spPr/>
      <dgm:t>
        <a:bodyPr/>
        <a:lstStyle/>
        <a:p>
          <a:endParaRPr lang="es-CO"/>
        </a:p>
      </dgm:t>
    </dgm:pt>
    <dgm:pt modelId="{14471AB2-F84B-4127-9CF8-197060D07080}" type="pres">
      <dgm:prSet presAssocID="{A2CA86A8-B837-436A-ABCF-FCF8487EF48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31BB431-CF0B-481D-B62B-BA844BA2962B}" type="pres">
      <dgm:prSet presAssocID="{88F0A657-8E96-426D-8D4B-839AE888BD95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D0747A8-8660-44BA-89C8-42C9EB40595D}" type="pres">
      <dgm:prSet presAssocID="{1D88C29F-EC4F-42D5-B816-893F29A2BF3C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9107F03-51D0-4B5F-9D17-58516ABD6759}" srcId="{A2CA86A8-B837-436A-ABCF-FCF8487EF487}" destId="{1D88C29F-EC4F-42D5-B816-893F29A2BF3C}" srcOrd="1" destOrd="0" parTransId="{419D8017-DFEB-4FCC-85AD-4263081BB748}" sibTransId="{8F990954-E30E-4E38-9B91-3BBF7AA6A8F9}"/>
    <dgm:cxn modelId="{804D0785-2B45-4D6D-A9B2-172895309C0D}" srcId="{A2CA86A8-B837-436A-ABCF-FCF8487EF487}" destId="{88F0A657-8E96-426D-8D4B-839AE888BD95}" srcOrd="0" destOrd="0" parTransId="{1F83EECC-1A35-4146-8164-2C05464B0682}" sibTransId="{C63B9638-B71C-4091-A541-F49218E83D09}"/>
    <dgm:cxn modelId="{E1E73B65-6B65-465D-89FB-83A39CF565D0}" type="presOf" srcId="{A2CA86A8-B837-436A-ABCF-FCF8487EF487}" destId="{14471AB2-F84B-4127-9CF8-197060D07080}" srcOrd="0" destOrd="0" presId="urn:microsoft.com/office/officeart/2005/8/layout/arrow5"/>
    <dgm:cxn modelId="{AFBB91DA-7C62-4011-915A-4A989AD11518}" type="presOf" srcId="{88F0A657-8E96-426D-8D4B-839AE888BD95}" destId="{E31BB431-CF0B-481D-B62B-BA844BA2962B}" srcOrd="0" destOrd="0" presId="urn:microsoft.com/office/officeart/2005/8/layout/arrow5"/>
    <dgm:cxn modelId="{4D58FC8A-116F-413B-BD36-6F0B83B9C627}" type="presOf" srcId="{1D88C29F-EC4F-42D5-B816-893F29A2BF3C}" destId="{0D0747A8-8660-44BA-89C8-42C9EB40595D}" srcOrd="0" destOrd="0" presId="urn:microsoft.com/office/officeart/2005/8/layout/arrow5"/>
    <dgm:cxn modelId="{3D560E46-4C4B-47CE-B1F8-A783B44C9BA5}" type="presParOf" srcId="{14471AB2-F84B-4127-9CF8-197060D07080}" destId="{E31BB431-CF0B-481D-B62B-BA844BA2962B}" srcOrd="0" destOrd="0" presId="urn:microsoft.com/office/officeart/2005/8/layout/arrow5"/>
    <dgm:cxn modelId="{05143EE3-0DCF-4638-9AB5-83353C73BA42}" type="presParOf" srcId="{14471AB2-F84B-4127-9CF8-197060D07080}" destId="{0D0747A8-8660-44BA-89C8-42C9EB40595D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3D2F6-9A8E-4510-B672-DEA18FDE85F9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2F5A4-7F6E-4D57-B4A3-C2510CE93FE8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87733-EFFD-4E52-BDFE-64C98DF700F0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200" kern="1200" noProof="0" dirty="0" smtClean="0">
              <a:solidFill>
                <a:schemeClr val="accent2"/>
              </a:solidFill>
            </a:rPr>
            <a:t>Desarrollo de la agricultura</a:t>
          </a:r>
          <a:endParaRPr lang="es-CO" sz="3200" kern="1200" noProof="0" dirty="0">
            <a:solidFill>
              <a:schemeClr val="accent2"/>
            </a:solidFill>
          </a:endParaRPr>
        </a:p>
      </dsp:txBody>
      <dsp:txXfrm>
        <a:off x="5573268" y="0"/>
        <a:ext cx="3364992" cy="1827561"/>
      </dsp:txXfrm>
    </dsp:sp>
    <dsp:sp modelId="{C7C0036B-B414-4CC7-BC88-724B485D03F8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93638-0360-4F37-831E-8F99C0BF144D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200" kern="1200" noProof="0" dirty="0" smtClean="0">
              <a:solidFill>
                <a:schemeClr val="accent1"/>
              </a:solidFill>
            </a:rPr>
            <a:t>Capacidad de respuesta al clima</a:t>
          </a:r>
          <a:endParaRPr lang="es-CO" sz="3200" kern="1200" noProof="0" dirty="0">
            <a:solidFill>
              <a:schemeClr val="accent1"/>
            </a:solidFill>
          </a:endParaRPr>
        </a:p>
      </dsp:txBody>
      <dsp:txXfrm>
        <a:off x="1577340" y="2523776"/>
        <a:ext cx="3364992" cy="1827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598D3-2B89-4A99-A3C3-2E46D11E1B78}">
      <dsp:nvSpPr>
        <dsp:cNvPr id="0" name=""/>
        <dsp:cNvSpPr/>
      </dsp:nvSpPr>
      <dsp:spPr>
        <a:xfrm>
          <a:off x="0" y="2774699"/>
          <a:ext cx="9144000" cy="1543500"/>
        </a:xfrm>
        <a:prstGeom prst="right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7DFB-F267-42CD-927F-CBA943418B1E}">
      <dsp:nvSpPr>
        <dsp:cNvPr id="0" name=""/>
        <dsp:cNvSpPr/>
      </dsp:nvSpPr>
      <dsp:spPr>
        <a:xfrm>
          <a:off x="6599932" y="3160574"/>
          <a:ext cx="1629667" cy="771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Trends and cluster analysis</a:t>
          </a:r>
          <a:endParaRPr lang="es-CO" sz="1600" kern="1200" dirty="0">
            <a:solidFill>
              <a:schemeClr val="bg1"/>
            </a:solidFill>
          </a:endParaRPr>
        </a:p>
      </dsp:txBody>
      <dsp:txXfrm>
        <a:off x="6599932" y="3160574"/>
        <a:ext cx="1629667" cy="771750"/>
      </dsp:txXfrm>
    </dsp:sp>
    <dsp:sp modelId="{C6B43489-E2F8-4F54-AD90-ED7025B4A3C8}">
      <dsp:nvSpPr>
        <dsp:cNvPr id="0" name=""/>
        <dsp:cNvSpPr/>
      </dsp:nvSpPr>
      <dsp:spPr>
        <a:xfrm>
          <a:off x="4644330" y="4009500"/>
          <a:ext cx="1629667" cy="53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200" kern="1200" noProof="0" dirty="0" smtClean="0"/>
            <a:t>Históricos anuales</a:t>
          </a:r>
          <a:endParaRPr lang="es-CO" sz="1200" kern="1200" noProof="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200" kern="1200" noProof="0" dirty="0" smtClean="0"/>
            <a:t>Futuros anuales</a:t>
          </a:r>
          <a:endParaRPr lang="es-CO" sz="1200" kern="1200" noProof="0" dirty="0"/>
        </a:p>
      </dsp:txBody>
      <dsp:txXfrm>
        <a:off x="4644330" y="4009500"/>
        <a:ext cx="1629667" cy="531000"/>
      </dsp:txXfrm>
    </dsp:sp>
    <dsp:sp modelId="{221351CE-8220-4AF4-852A-42B948CD1F10}">
      <dsp:nvSpPr>
        <dsp:cNvPr id="0" name=""/>
        <dsp:cNvSpPr/>
      </dsp:nvSpPr>
      <dsp:spPr>
        <a:xfrm>
          <a:off x="4644330" y="3160574"/>
          <a:ext cx="1629667" cy="771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noProof="0" dirty="0" smtClean="0">
              <a:solidFill>
                <a:schemeClr val="bg1"/>
              </a:solidFill>
            </a:rPr>
            <a:t>Cálculo de índices</a:t>
          </a:r>
          <a:endParaRPr lang="es-CO" sz="1600" kern="1200" noProof="0" dirty="0">
            <a:solidFill>
              <a:schemeClr val="bg1"/>
            </a:solidFill>
          </a:endParaRPr>
        </a:p>
      </dsp:txBody>
      <dsp:txXfrm>
        <a:off x="4644330" y="3160574"/>
        <a:ext cx="1629667" cy="771750"/>
      </dsp:txXfrm>
    </dsp:sp>
    <dsp:sp modelId="{1C088E38-DF56-490E-8C95-81F8BA41001C}">
      <dsp:nvSpPr>
        <dsp:cNvPr id="0" name=""/>
        <dsp:cNvSpPr/>
      </dsp:nvSpPr>
      <dsp:spPr>
        <a:xfrm>
          <a:off x="2688728" y="4009500"/>
          <a:ext cx="1629667" cy="53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100 wettest-days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noProof="0" dirty="0" smtClean="0"/>
            <a:t>Pixel/Semester/County</a:t>
          </a:r>
          <a:endParaRPr lang="en-US" sz="1200" kern="1200" noProof="0" dirty="0"/>
        </a:p>
      </dsp:txBody>
      <dsp:txXfrm>
        <a:off x="2688728" y="4009500"/>
        <a:ext cx="1629667" cy="531000"/>
      </dsp:txXfrm>
    </dsp:sp>
    <dsp:sp modelId="{F87B8EC4-15F7-43E3-9071-C0ACEFE62604}">
      <dsp:nvSpPr>
        <dsp:cNvPr id="0" name=""/>
        <dsp:cNvSpPr/>
      </dsp:nvSpPr>
      <dsp:spPr>
        <a:xfrm>
          <a:off x="2688728" y="3160574"/>
          <a:ext cx="1629667" cy="771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noProof="0" dirty="0" smtClean="0">
              <a:solidFill>
                <a:schemeClr val="bg1"/>
              </a:solidFill>
            </a:rPr>
            <a:t>Temporadas lluviosas</a:t>
          </a:r>
          <a:endParaRPr lang="es-CO" sz="1600" kern="1200" noProof="0" dirty="0">
            <a:solidFill>
              <a:schemeClr val="bg1"/>
            </a:solidFill>
          </a:endParaRPr>
        </a:p>
      </dsp:txBody>
      <dsp:txXfrm>
        <a:off x="2688728" y="3160574"/>
        <a:ext cx="1629667" cy="771750"/>
      </dsp:txXfrm>
    </dsp:sp>
    <dsp:sp modelId="{AB0F7D64-911A-4758-A13F-7E9D0F9BF09D}">
      <dsp:nvSpPr>
        <dsp:cNvPr id="0" name=""/>
        <dsp:cNvSpPr/>
      </dsp:nvSpPr>
      <dsp:spPr>
        <a:xfrm>
          <a:off x="733127" y="4009500"/>
          <a:ext cx="1629667" cy="53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200" kern="1200" noProof="0" dirty="0" smtClean="0"/>
            <a:t>Resolución espacial</a:t>
          </a:r>
          <a:endParaRPr lang="es-CO" sz="1200" kern="1200" noProof="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200" kern="1200" noProof="0" dirty="0" smtClean="0"/>
            <a:t>Downscaling– Quantile maping</a:t>
          </a:r>
          <a:endParaRPr lang="es-CO" sz="1200" kern="1200" noProof="0" dirty="0"/>
        </a:p>
      </dsp:txBody>
      <dsp:txXfrm>
        <a:off x="733127" y="4009500"/>
        <a:ext cx="1629667" cy="531000"/>
      </dsp:txXfrm>
    </dsp:sp>
    <dsp:sp modelId="{0FDAAF58-8C4C-4095-B9B4-C235E595DF3D}">
      <dsp:nvSpPr>
        <dsp:cNvPr id="0" name=""/>
        <dsp:cNvSpPr/>
      </dsp:nvSpPr>
      <dsp:spPr>
        <a:xfrm>
          <a:off x="733127" y="3160574"/>
          <a:ext cx="1629667" cy="771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noProof="0" dirty="0" smtClean="0">
              <a:solidFill>
                <a:schemeClr val="bg1"/>
              </a:solidFill>
            </a:rPr>
            <a:t>Estandarización de datos</a:t>
          </a:r>
        </a:p>
      </dsp:txBody>
      <dsp:txXfrm>
        <a:off x="733127" y="3160574"/>
        <a:ext cx="1629667" cy="771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E6EF3-F399-4094-990C-DABA8FBE0A66}">
      <dsp:nvSpPr>
        <dsp:cNvPr id="0" name=""/>
        <dsp:cNvSpPr/>
      </dsp:nvSpPr>
      <dsp:spPr>
        <a:xfrm>
          <a:off x="1587" y="1693730"/>
          <a:ext cx="3385343" cy="20312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PCA</a:t>
          </a:r>
          <a:endParaRPr lang="es-CO" sz="5300" kern="1200" dirty="0"/>
        </a:p>
      </dsp:txBody>
      <dsp:txXfrm>
        <a:off x="61079" y="1753222"/>
        <a:ext cx="3266359" cy="1912222"/>
      </dsp:txXfrm>
    </dsp:sp>
    <dsp:sp modelId="{0C2E0FDA-8385-4902-AF7F-6EFB8F0A086F}">
      <dsp:nvSpPr>
        <dsp:cNvPr id="0" name=""/>
        <dsp:cNvSpPr/>
      </dsp:nvSpPr>
      <dsp:spPr>
        <a:xfrm>
          <a:off x="3725465" y="2289550"/>
          <a:ext cx="717692" cy="839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3600" kern="1200"/>
        </a:p>
      </dsp:txBody>
      <dsp:txXfrm>
        <a:off x="3725465" y="2457463"/>
        <a:ext cx="502384" cy="503739"/>
      </dsp:txXfrm>
    </dsp:sp>
    <dsp:sp modelId="{01E56713-5731-4AEC-9DC6-C52E04200BB3}">
      <dsp:nvSpPr>
        <dsp:cNvPr id="0" name=""/>
        <dsp:cNvSpPr/>
      </dsp:nvSpPr>
      <dsp:spPr>
        <a:xfrm>
          <a:off x="4741068" y="1693730"/>
          <a:ext cx="3385343" cy="20312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Clustering analysis</a:t>
          </a:r>
          <a:endParaRPr lang="es-CO" sz="5300" kern="1200" dirty="0"/>
        </a:p>
      </dsp:txBody>
      <dsp:txXfrm>
        <a:off x="4800560" y="1753222"/>
        <a:ext cx="3266359" cy="19122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BB431-CF0B-481D-B62B-BA844BA2962B}">
      <dsp:nvSpPr>
        <dsp:cNvPr id="0" name=""/>
        <dsp:cNvSpPr/>
      </dsp:nvSpPr>
      <dsp:spPr>
        <a:xfrm rot="16200000">
          <a:off x="1763" y="744802"/>
          <a:ext cx="3929062" cy="3929062"/>
        </a:xfrm>
        <a:prstGeom prst="downArrow">
          <a:avLst>
            <a:gd name="adj1" fmla="val 50000"/>
            <a:gd name="adj2" fmla="val 35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Value chains</a:t>
          </a:r>
          <a:endParaRPr lang="es-CO" sz="3500" kern="1200" dirty="0"/>
        </a:p>
      </dsp:txBody>
      <dsp:txXfrm rot="5400000">
        <a:off x="1764" y="1727067"/>
        <a:ext cx="3241476" cy="1964531"/>
      </dsp:txXfrm>
    </dsp:sp>
    <dsp:sp modelId="{0D0747A8-8660-44BA-89C8-42C9EB40595D}">
      <dsp:nvSpPr>
        <dsp:cNvPr id="0" name=""/>
        <dsp:cNvSpPr/>
      </dsp:nvSpPr>
      <dsp:spPr>
        <a:xfrm rot="5400000">
          <a:off x="4197174" y="744802"/>
          <a:ext cx="3929062" cy="3929062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Climate change scenarios</a:t>
          </a:r>
          <a:endParaRPr lang="es-CO" sz="3500" kern="1200" dirty="0"/>
        </a:p>
      </dsp:txBody>
      <dsp:txXfrm rot="-5400000">
        <a:off x="4884761" y="1727068"/>
        <a:ext cx="3241476" cy="1964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B28AB-14E6-4AC5-A382-2652A6344A46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97F2D-334D-4A21-951F-89D5146B815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3107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Breve </a:t>
            </a:r>
            <a:r>
              <a:rPr lang="en-US" dirty="0" err="1" smtClean="0"/>
              <a:t>introducción</a:t>
            </a:r>
            <a:r>
              <a:rPr lang="en-US" dirty="0" smtClean="0"/>
              <a:t> de la </a:t>
            </a:r>
            <a:r>
              <a:rPr lang="en-US" dirty="0" err="1" smtClean="0"/>
              <a:t>metodología</a:t>
            </a:r>
            <a:r>
              <a:rPr lang="en-US" dirty="0" smtClean="0"/>
              <a:t> Climate-Smart</a:t>
            </a:r>
            <a:r>
              <a:rPr lang="en-US" baseline="0" dirty="0" smtClean="0"/>
              <a:t> Agriculture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7F2D-334D-4A21-951F-89D5146B8150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132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Tres</a:t>
            </a:r>
            <a:r>
              <a:rPr lang="en-US" dirty="0" smtClean="0"/>
              <a:t> </a:t>
            </a:r>
            <a:r>
              <a:rPr lang="en-US" dirty="0" err="1" smtClean="0"/>
              <a:t>principales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objetivos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metodología</a:t>
            </a:r>
            <a:r>
              <a:rPr lang="en-US" baseline="0" dirty="0" smtClean="0"/>
              <a:t> CSA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7F2D-334D-4A21-951F-89D5146B8150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37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Hablar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general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documento</a:t>
            </a:r>
            <a:r>
              <a:rPr lang="en-US" baseline="0" dirty="0" smtClean="0"/>
              <a:t> que se </a:t>
            </a:r>
            <a:r>
              <a:rPr lang="en-US" baseline="0" dirty="0" err="1" smtClean="0"/>
              <a:t>construye</a:t>
            </a:r>
            <a:r>
              <a:rPr lang="en-US" baseline="0" dirty="0" smtClean="0"/>
              <a:t> y que </a:t>
            </a:r>
            <a:r>
              <a:rPr lang="en-US" baseline="0" dirty="0" err="1" smtClean="0"/>
              <a:t>inicialmente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nivel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país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7F2D-334D-4A21-951F-89D5146B8150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718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GDD: SUMA TÉRMICA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97F2D-334D-4A21-951F-89D5146B8150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71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953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112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89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4636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946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51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548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682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03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810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976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7453D-7B0F-447A-BAE6-F9A7E03C185B}" type="datetimeFigureOut">
              <a:rPr lang="es-CO" smtClean="0"/>
              <a:t>29/06/2016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F02A1-74B8-4143-9798-003D470906D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013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Kenya county profiles</a:t>
            </a:r>
            <a:endParaRPr lang="es-CO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Harold Achicanoy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944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Análisis climático: Metodología</a:t>
            </a:r>
            <a:endParaRPr lang="es-CO" b="1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56842186"/>
              </p:ext>
            </p:extLst>
          </p:nvPr>
        </p:nvGraphicFramePr>
        <p:xfrm>
          <a:off x="324500" y="-1064965"/>
          <a:ext cx="9144000" cy="731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2305298" y="3522614"/>
            <a:ext cx="2743200" cy="2810376"/>
            <a:chOff x="4724400" y="1990223"/>
            <a:chExt cx="2743200" cy="28103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057399"/>
              <a:ext cx="2743200" cy="2743200"/>
            </a:xfrm>
            <a:prstGeom prst="rect">
              <a:avLst/>
            </a:prstGeom>
          </p:spPr>
        </p:pic>
        <p:sp>
          <p:nvSpPr>
            <p:cNvPr id="5" name="Left Brace 4"/>
            <p:cNvSpPr/>
            <p:nvPr/>
          </p:nvSpPr>
          <p:spPr>
            <a:xfrm rot="5400000">
              <a:off x="5652881" y="2204421"/>
              <a:ext cx="106500" cy="568243"/>
            </a:xfrm>
            <a:prstGeom prst="leftBrac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Left Brace 5"/>
            <p:cNvSpPr/>
            <p:nvPr/>
          </p:nvSpPr>
          <p:spPr>
            <a:xfrm rot="5400000">
              <a:off x="6862749" y="2742487"/>
              <a:ext cx="156265" cy="568243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96215" y="1990223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Season 1</a:t>
              </a:r>
              <a:endParaRPr lang="es-CO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30965" y="2488542"/>
              <a:ext cx="1019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Season 2</a:t>
              </a:r>
              <a:endParaRPr lang="es-CO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9481770" y="1321762"/>
            <a:ext cx="2416421" cy="241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Climate change scenarios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77801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Caso de estudio: Nakuru</a:t>
            </a:r>
            <a:endParaRPr lang="es-CO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06" y="1660609"/>
            <a:ext cx="4043608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34" y="1660609"/>
            <a:ext cx="3685998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04664" y="4030832"/>
            <a:ext cx="597160" cy="6158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angle 13"/>
          <p:cNvSpPr/>
          <p:nvPr/>
        </p:nvSpPr>
        <p:spPr>
          <a:xfrm>
            <a:off x="6309506" y="1660609"/>
            <a:ext cx="4043608" cy="457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2304664" y="1660609"/>
            <a:ext cx="4004842" cy="23702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2304664" y="4646653"/>
            <a:ext cx="4004842" cy="1585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8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Tendencias históricas</a:t>
            </a:r>
            <a:endParaRPr lang="es-CO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5" y="1326794"/>
            <a:ext cx="6056258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603" y="1326794"/>
            <a:ext cx="608723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Tendencias futuras</a:t>
            </a:r>
            <a:endParaRPr lang="es-CO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399" y="1371600"/>
            <a:ext cx="4480049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48" y="1371600"/>
            <a:ext cx="485255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5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Tendencias futuras</a:t>
            </a:r>
            <a:endParaRPr lang="es-CO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43" y="1371600"/>
            <a:ext cx="5474302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868" y="1371600"/>
            <a:ext cx="541993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Análisis clúster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s-CO" dirty="0" smtClean="0"/>
              <a:t>Cambios absolutos: Magnitud promedio del cambio</a:t>
            </a:r>
          </a:p>
          <a:p>
            <a:r>
              <a:rPr lang="es-CO" dirty="0" smtClean="0"/>
              <a:t>Tendencias: Dirección y fuerza del cambio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3461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Clúster de cambios absolutos</a:t>
            </a:r>
            <a:endParaRPr lang="es-CO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299" y="1744518"/>
            <a:ext cx="366165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0156" y="5593503"/>
            <a:ext cx="10197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process was done for all possible combinations of: GCMs, RCPs, periods, seasons and indexes. Including</a:t>
            </a:r>
          </a:p>
          <a:p>
            <a:pPr algn="ctr"/>
            <a:r>
              <a:rPr lang="en-US" dirty="0" smtClean="0"/>
              <a:t>Historical scenario like above</a:t>
            </a:r>
            <a:endParaRPr lang="es-CO" dirty="0"/>
          </a:p>
        </p:txBody>
      </p:sp>
      <p:sp>
        <p:nvSpPr>
          <p:cNvPr id="7" name="Minus 6"/>
          <p:cNvSpPr/>
          <p:nvPr/>
        </p:nvSpPr>
        <p:spPr>
          <a:xfrm>
            <a:off x="5034364" y="3441512"/>
            <a:ext cx="551935" cy="26361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qual 7"/>
          <p:cNvSpPr/>
          <p:nvPr/>
        </p:nvSpPr>
        <p:spPr>
          <a:xfrm>
            <a:off x="9251999" y="3441511"/>
            <a:ext cx="568410" cy="263611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43976" y="3327094"/>
                <a:ext cx="84039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s-CO" sz="3200" dirty="0" smtClean="0"/>
                  <a:t>T°C</a:t>
                </a:r>
                <a:endParaRPr lang="es-CO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976" y="3327094"/>
                <a:ext cx="840399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4691" r="-25362" b="-4938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16" y="1744518"/>
            <a:ext cx="3665683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63694" y="1744518"/>
            <a:ext cx="80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</a:t>
            </a:r>
            <a:endParaRPr lang="es-CO" dirty="0"/>
          </a:p>
        </p:txBody>
      </p:sp>
      <p:sp>
        <p:nvSpPr>
          <p:cNvPr id="12" name="TextBox 11"/>
          <p:cNvSpPr txBox="1"/>
          <p:nvPr/>
        </p:nvSpPr>
        <p:spPr>
          <a:xfrm>
            <a:off x="5905602" y="1744518"/>
            <a:ext cx="89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4204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Clúster de cambios absolutos</a:t>
            </a:r>
            <a:endParaRPr lang="es-CO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63" y="1371600"/>
            <a:ext cx="5159604" cy="54864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110683" y="2924432"/>
            <a:ext cx="1400432" cy="14169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11115" y="3618185"/>
            <a:ext cx="1969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80592" y="3295019"/>
            <a:ext cx="2870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correlation between</a:t>
            </a:r>
          </a:p>
          <a:p>
            <a:r>
              <a:rPr lang="en-US" dirty="0" smtClean="0"/>
              <a:t>drought variables</a:t>
            </a:r>
            <a:endParaRPr lang="es-CO" dirty="0"/>
          </a:p>
        </p:txBody>
      </p:sp>
      <p:sp>
        <p:nvSpPr>
          <p:cNvPr id="17" name="Oval 16"/>
          <p:cNvSpPr/>
          <p:nvPr/>
        </p:nvSpPr>
        <p:spPr>
          <a:xfrm>
            <a:off x="3100849" y="5231028"/>
            <a:ext cx="927455" cy="8999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Straight Arrow Connector 17"/>
          <p:cNvCxnSpPr>
            <a:endCxn id="19" idx="1"/>
          </p:cNvCxnSpPr>
          <p:nvPr/>
        </p:nvCxnSpPr>
        <p:spPr>
          <a:xfrm>
            <a:off x="4028304" y="5677930"/>
            <a:ext cx="34522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80592" y="5354764"/>
            <a:ext cx="349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correlation between</a:t>
            </a:r>
          </a:p>
          <a:p>
            <a:r>
              <a:rPr lang="en-US" dirty="0" smtClean="0"/>
              <a:t>drought variables vs flood variables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692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Clúster de cambios absolutos</a:t>
            </a:r>
            <a:endParaRPr lang="es-CO" b="1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69267476"/>
              </p:ext>
            </p:extLst>
          </p:nvPr>
        </p:nvGraphicFramePr>
        <p:xfrm>
          <a:off x="1801341" y="91737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09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Clúster de cambios absolutos</a:t>
            </a:r>
            <a:endParaRPr lang="es-CO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56" y="1833305"/>
            <a:ext cx="4755931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587" y="1833305"/>
            <a:ext cx="4991449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81943" y="3472974"/>
            <a:ext cx="2908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Explained variable by two</a:t>
            </a:r>
          </a:p>
          <a:p>
            <a:r>
              <a:rPr lang="en-US" dirty="0" smtClean="0"/>
              <a:t>principal components: 68.3%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272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Contenido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 smtClean="0"/>
          </a:p>
          <a:p>
            <a:r>
              <a:rPr lang="es-CO" dirty="0" smtClean="0"/>
              <a:t>Introducción</a:t>
            </a:r>
          </a:p>
          <a:p>
            <a:r>
              <a:rPr lang="es-CO" dirty="0" smtClean="0"/>
              <a:t>Análisis climático</a:t>
            </a:r>
          </a:p>
          <a:p>
            <a:r>
              <a:rPr lang="es-CO" dirty="0" smtClean="0"/>
              <a:t>Caso de estudio</a:t>
            </a:r>
          </a:p>
          <a:p>
            <a:r>
              <a:rPr lang="es-CO" dirty="0" smtClean="0"/>
              <a:t>Medidas de </a:t>
            </a:r>
            <a:r>
              <a:rPr lang="es-CO" dirty="0"/>
              <a:t>adaptación e impacto</a:t>
            </a:r>
          </a:p>
        </p:txBody>
      </p:sp>
    </p:spTree>
    <p:extLst>
      <p:ext uri="{BB962C8B-B14F-4D97-AF65-F5344CB8AC3E}">
        <p14:creationId xmlns:p14="http://schemas.microsoft.com/office/powerpoint/2010/main" val="358096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Clúster de cambios absolutos</a:t>
            </a:r>
            <a:endParaRPr lang="es-CO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71035" y="1526735"/>
            <a:ext cx="23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Representation quality</a:t>
            </a:r>
            <a:endParaRPr lang="es-CO" dirty="0"/>
          </a:p>
        </p:txBody>
      </p:sp>
      <p:sp>
        <p:nvSpPr>
          <p:cNvPr id="7" name="TextBox 6"/>
          <p:cNvSpPr txBox="1"/>
          <p:nvPr/>
        </p:nvSpPr>
        <p:spPr>
          <a:xfrm>
            <a:off x="5247424" y="1526735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Contribution</a:t>
            </a:r>
            <a:endParaRPr lang="es-CO" dirty="0"/>
          </a:p>
        </p:txBody>
      </p:sp>
      <p:sp>
        <p:nvSpPr>
          <p:cNvPr id="8" name="TextBox 7"/>
          <p:cNvSpPr txBox="1"/>
          <p:nvPr/>
        </p:nvSpPr>
        <p:spPr>
          <a:xfrm>
            <a:off x="7240779" y="1526735"/>
            <a:ext cx="12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</a:t>
            </a:r>
            <a:endParaRPr lang="es-C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340" y="1828800"/>
            <a:ext cx="5084957" cy="50292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393340" y="2347784"/>
            <a:ext cx="5084957" cy="80730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ounded Rectangle 9"/>
          <p:cNvSpPr/>
          <p:nvPr/>
        </p:nvSpPr>
        <p:spPr>
          <a:xfrm>
            <a:off x="3393340" y="3939746"/>
            <a:ext cx="5084957" cy="26978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ounded Rectangle 10"/>
          <p:cNvSpPr/>
          <p:nvPr/>
        </p:nvSpPr>
        <p:spPr>
          <a:xfrm>
            <a:off x="3393340" y="4726459"/>
            <a:ext cx="5084957" cy="26773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ounded Rectangle 12"/>
          <p:cNvSpPr/>
          <p:nvPr/>
        </p:nvSpPr>
        <p:spPr>
          <a:xfrm>
            <a:off x="3393338" y="3404286"/>
            <a:ext cx="5084957" cy="2697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ounded Rectangle 13"/>
          <p:cNvSpPr/>
          <p:nvPr/>
        </p:nvSpPr>
        <p:spPr>
          <a:xfrm>
            <a:off x="3393337" y="4211722"/>
            <a:ext cx="5084957" cy="2697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3393337" y="5783089"/>
            <a:ext cx="5084957" cy="5126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ounded Rectangle 15"/>
          <p:cNvSpPr/>
          <p:nvPr/>
        </p:nvSpPr>
        <p:spPr>
          <a:xfrm>
            <a:off x="3393336" y="6563497"/>
            <a:ext cx="5084957" cy="2697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3393335" y="2073876"/>
            <a:ext cx="5084957" cy="2697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ounded Rectangle 11"/>
          <p:cNvSpPr/>
          <p:nvPr/>
        </p:nvSpPr>
        <p:spPr>
          <a:xfrm>
            <a:off x="3393340" y="6295767"/>
            <a:ext cx="5084957" cy="26773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TextBox 17"/>
          <p:cNvSpPr txBox="1"/>
          <p:nvPr/>
        </p:nvSpPr>
        <p:spPr>
          <a:xfrm>
            <a:off x="1879554" y="3989457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PC1</a:t>
            </a:r>
            <a:endParaRPr lang="es-CO" sz="400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67067" y="3989457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PC2</a:t>
            </a:r>
            <a:endParaRPr lang="es-CO" sz="40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>
            <a:stCxn id="3" idx="1"/>
          </p:cNvCxnSpPr>
          <p:nvPr/>
        </p:nvCxnSpPr>
        <p:spPr>
          <a:xfrm flipH="1">
            <a:off x="2619636" y="2751438"/>
            <a:ext cx="773704" cy="123801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3"/>
          </p:cNvCxnSpPr>
          <p:nvPr/>
        </p:nvCxnSpPr>
        <p:spPr>
          <a:xfrm flipH="1">
            <a:off x="2862515" y="4038457"/>
            <a:ext cx="530819" cy="30494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8" idx="3"/>
          </p:cNvCxnSpPr>
          <p:nvPr/>
        </p:nvCxnSpPr>
        <p:spPr>
          <a:xfrm flipH="1" flipV="1">
            <a:off x="2862515" y="4343400"/>
            <a:ext cx="530819" cy="517667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1"/>
          </p:cNvCxnSpPr>
          <p:nvPr/>
        </p:nvCxnSpPr>
        <p:spPr>
          <a:xfrm flipH="1" flipV="1">
            <a:off x="2685539" y="4652698"/>
            <a:ext cx="707801" cy="177693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478292" y="2200532"/>
            <a:ext cx="830469" cy="17889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478292" y="3533153"/>
            <a:ext cx="693402" cy="5734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9" idx="1"/>
          </p:cNvCxnSpPr>
          <p:nvPr/>
        </p:nvCxnSpPr>
        <p:spPr>
          <a:xfrm flipV="1">
            <a:off x="8478291" y="4343400"/>
            <a:ext cx="588776" cy="94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8478291" y="4533306"/>
            <a:ext cx="588773" cy="14912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8478291" y="4703776"/>
            <a:ext cx="830470" cy="20286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Clúster de cambios absolutos</a:t>
            </a:r>
            <a:endParaRPr lang="es-CO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0" y="1988344"/>
            <a:ext cx="4993868" cy="457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648" y="1371600"/>
            <a:ext cx="477867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5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Clúster de tendencias</a:t>
            </a:r>
            <a:endParaRPr lang="es-CO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90" y="1967581"/>
            <a:ext cx="3637029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817" y="2076906"/>
            <a:ext cx="4006392" cy="3657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816797" y="4103918"/>
            <a:ext cx="30127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817368" y="3296992"/>
            <a:ext cx="0" cy="8198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4990018" y="3463740"/>
            <a:ext cx="2987693" cy="52050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extBox 8"/>
          <p:cNvSpPr txBox="1"/>
          <p:nvPr/>
        </p:nvSpPr>
        <p:spPr>
          <a:xfrm>
            <a:off x="710113" y="6120725"/>
            <a:ext cx="10197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process was done for all possible combinations of: GCMs, RCPs, periods, seasons and indexes. Including</a:t>
            </a:r>
          </a:p>
          <a:p>
            <a:pPr algn="ctr"/>
            <a:r>
              <a:rPr lang="en-US" dirty="0" smtClean="0"/>
              <a:t>Historical scenario like above</a:t>
            </a:r>
            <a:endParaRPr lang="es-CO" dirty="0"/>
          </a:p>
        </p:txBody>
      </p:sp>
      <p:sp>
        <p:nvSpPr>
          <p:cNvPr id="10" name="TextBox 9"/>
          <p:cNvSpPr txBox="1"/>
          <p:nvPr/>
        </p:nvSpPr>
        <p:spPr>
          <a:xfrm>
            <a:off x="1816797" y="2016810"/>
            <a:ext cx="4341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Calculate slope of trend by</a:t>
            </a:r>
          </a:p>
          <a:p>
            <a:r>
              <a:rPr lang="en-US" sz="2400" dirty="0" smtClean="0"/>
              <a:t>Sens method for each time series</a:t>
            </a:r>
            <a:endParaRPr lang="es-CO" sz="24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351314" y="3918857"/>
            <a:ext cx="0" cy="4105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8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Clúster de tendencias</a:t>
            </a:r>
            <a:endParaRPr lang="es-CO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64" y="1371600"/>
            <a:ext cx="5201638" cy="5486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160107" y="2891480"/>
            <a:ext cx="1400432" cy="14169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560539" y="3585233"/>
            <a:ext cx="1969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30016" y="3262067"/>
            <a:ext cx="2870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correlation between</a:t>
            </a:r>
          </a:p>
          <a:p>
            <a:r>
              <a:rPr lang="en-US" dirty="0" smtClean="0"/>
              <a:t>drought variables</a:t>
            </a:r>
            <a:endParaRPr lang="es-CO" dirty="0"/>
          </a:p>
        </p:txBody>
      </p:sp>
      <p:sp>
        <p:nvSpPr>
          <p:cNvPr id="15" name="Oval 14"/>
          <p:cNvSpPr/>
          <p:nvPr/>
        </p:nvSpPr>
        <p:spPr>
          <a:xfrm>
            <a:off x="2940911" y="5198076"/>
            <a:ext cx="1136818" cy="1021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Straight Arrow Connector 15"/>
          <p:cNvCxnSpPr>
            <a:endCxn id="17" idx="1"/>
          </p:cNvCxnSpPr>
          <p:nvPr/>
        </p:nvCxnSpPr>
        <p:spPr>
          <a:xfrm>
            <a:off x="4077728" y="5644978"/>
            <a:ext cx="34522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30016" y="5321812"/>
            <a:ext cx="349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correlation between</a:t>
            </a:r>
          </a:p>
          <a:p>
            <a:r>
              <a:rPr lang="en-US" dirty="0" smtClean="0"/>
              <a:t>drought variables vs flood variables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4596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Clúster de tendencias</a:t>
            </a:r>
            <a:endParaRPr lang="es-CO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83" y="1779501"/>
            <a:ext cx="4745222" cy="4572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05" y="1779501"/>
            <a:ext cx="4984787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5787" y="3159465"/>
            <a:ext cx="2908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Explained variable by two</a:t>
            </a:r>
          </a:p>
          <a:p>
            <a:r>
              <a:rPr lang="en-US" dirty="0" smtClean="0"/>
              <a:t>principal components: 55.3%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8816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Clúster de tendencias</a:t>
            </a:r>
            <a:endParaRPr lang="es-CO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976" y="1828800"/>
            <a:ext cx="5123880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1035" y="1526735"/>
            <a:ext cx="23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Representation quality</a:t>
            </a:r>
            <a:endParaRPr lang="es-CO" dirty="0"/>
          </a:p>
        </p:txBody>
      </p:sp>
      <p:sp>
        <p:nvSpPr>
          <p:cNvPr id="7" name="TextBox 6"/>
          <p:cNvSpPr txBox="1"/>
          <p:nvPr/>
        </p:nvSpPr>
        <p:spPr>
          <a:xfrm>
            <a:off x="5247424" y="1526735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Contribution</a:t>
            </a:r>
            <a:endParaRPr lang="es-CO" dirty="0"/>
          </a:p>
        </p:txBody>
      </p:sp>
      <p:sp>
        <p:nvSpPr>
          <p:cNvPr id="8" name="TextBox 7"/>
          <p:cNvSpPr txBox="1"/>
          <p:nvPr/>
        </p:nvSpPr>
        <p:spPr>
          <a:xfrm>
            <a:off x="7240779" y="1526735"/>
            <a:ext cx="12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625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Nakuru – Clúster de tendencias</a:t>
            </a:r>
            <a:endParaRPr lang="es-CO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26" y="1371600"/>
            <a:ext cx="4788462" cy="548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88" y="1371600"/>
            <a:ext cx="486267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Medidas de adaptación e impacto</a:t>
            </a:r>
            <a:endParaRPr lang="es-CO" b="1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52065576"/>
              </p:ext>
            </p:extLst>
          </p:nvPr>
        </p:nvGraphicFramePr>
        <p:xfrm>
          <a:off x="1761544" y="10279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61544" y="1806473"/>
            <a:ext cx="8243923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Workshops in a group discussion: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Define main value chains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Identify climate stressors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Determine direction and strength of impact of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limatic stressors on farm system dimensions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Select the first 15–20 stressors that have </a:t>
            </a:r>
            <a:r>
              <a:rPr lang="en-US" sz="3200" dirty="0" smtClean="0"/>
              <a:t>the</a:t>
            </a:r>
          </a:p>
          <a:p>
            <a:r>
              <a:rPr lang="en-US" sz="3200" dirty="0" smtClean="0"/>
              <a:t>most </a:t>
            </a:r>
            <a:r>
              <a:rPr lang="en-US" sz="3200" dirty="0"/>
              <a:t>negative impacts asking to the </a:t>
            </a:r>
            <a:r>
              <a:rPr lang="en-US" sz="3200" dirty="0" smtClean="0"/>
              <a:t>participants</a:t>
            </a:r>
          </a:p>
          <a:p>
            <a:r>
              <a:rPr lang="en-US" sz="3200" dirty="0" smtClean="0"/>
              <a:t>to </a:t>
            </a:r>
            <a:r>
              <a:rPr lang="en-US" sz="3200" dirty="0"/>
              <a:t>identify and propose adaptation options </a:t>
            </a:r>
            <a:r>
              <a:rPr lang="en-US" sz="3200" dirty="0" smtClean="0"/>
              <a:t>that</a:t>
            </a:r>
          </a:p>
          <a:p>
            <a:r>
              <a:rPr lang="en-US" sz="3200" dirty="0" smtClean="0"/>
              <a:t>ameliorate </a:t>
            </a:r>
            <a:r>
              <a:rPr lang="en-US" sz="3200" dirty="0"/>
              <a:t>the impact of each stressor</a:t>
            </a:r>
          </a:p>
        </p:txBody>
      </p:sp>
    </p:spTree>
    <p:extLst>
      <p:ext uri="{BB962C8B-B14F-4D97-AF65-F5344CB8AC3E}">
        <p14:creationId xmlns:p14="http://schemas.microsoft.com/office/powerpoint/2010/main" val="346450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Medidas de adaptación e impacto</a:t>
            </a:r>
            <a:endParaRPr lang="es-CO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299961"/>
            <a:ext cx="115538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025" y="2557535"/>
            <a:ext cx="2847975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Medidas de adaptación e impacto</a:t>
            </a:r>
            <a:endParaRPr lang="es-CO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3" y="1690688"/>
            <a:ext cx="9410700" cy="4962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87" y="5193070"/>
            <a:ext cx="21526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Introducción: Climate-Smart Agriculture</a:t>
            </a:r>
            <a:endParaRPr lang="es-CO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635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63794" y="3708906"/>
            <a:ext cx="2064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s-CO" sz="3200" dirty="0" smtClean="0">
                <a:solidFill>
                  <a:schemeClr val="accent6">
                    <a:lumMod val="50000"/>
                  </a:schemeClr>
                </a:solidFill>
              </a:rPr>
              <a:t>ntegración</a:t>
            </a:r>
            <a:endParaRPr lang="es-CO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5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Medidas de adaptación </a:t>
            </a:r>
            <a:r>
              <a:rPr lang="es-CO" b="1" dirty="0"/>
              <a:t>e </a:t>
            </a:r>
            <a:r>
              <a:rPr lang="es-CO" b="1" dirty="0" smtClean="0"/>
              <a:t>impacto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2380510"/>
            <a:ext cx="11801475" cy="3590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63" y="1894736"/>
            <a:ext cx="10668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Gracias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5135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Avance de talleres</a:t>
            </a:r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pPr marL="0" indent="0" algn="just">
              <a:buNone/>
            </a:pPr>
            <a:r>
              <a:rPr lang="es-CO" dirty="0" smtClean="0"/>
              <a:t>Concluyendo la presente semana se habrán estudiado 10 counties (67%)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4808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Introducción: Climate-Smart Agriculture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es-CO" dirty="0" smtClean="0">
                <a:solidFill>
                  <a:srgbClr val="0070C0"/>
                </a:solidFill>
              </a:rPr>
              <a:t>Productividad</a:t>
            </a:r>
            <a:r>
              <a:rPr lang="es-CO" dirty="0" smtClean="0"/>
              <a:t>: Aumento </a:t>
            </a:r>
            <a:r>
              <a:rPr lang="es-CO" dirty="0"/>
              <a:t>sostenible de la productividad y los ingresos </a:t>
            </a:r>
            <a:r>
              <a:rPr lang="es-CO" dirty="0" smtClean="0"/>
              <a:t>agrícolas.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dirty="0" smtClean="0">
                <a:solidFill>
                  <a:srgbClr val="0070C0"/>
                </a:solidFill>
              </a:rPr>
              <a:t>Adaptación</a:t>
            </a:r>
            <a:r>
              <a:rPr lang="es-CO" dirty="0" smtClean="0"/>
              <a:t>:</a:t>
            </a:r>
            <a:r>
              <a:rPr lang="es-CO" dirty="0" smtClean="0">
                <a:solidFill>
                  <a:srgbClr val="FF0000"/>
                </a:solidFill>
              </a:rPr>
              <a:t> </a:t>
            </a:r>
            <a:r>
              <a:rPr lang="es-CO" u="sng" dirty="0" smtClean="0"/>
              <a:t>Adaptación </a:t>
            </a:r>
            <a:r>
              <a:rPr lang="es-CO" u="sng" dirty="0"/>
              <a:t>y </a:t>
            </a:r>
            <a:r>
              <a:rPr lang="es-CO" u="sng" dirty="0" smtClean="0"/>
              <a:t>creación </a:t>
            </a:r>
            <a:r>
              <a:rPr lang="es-CO" u="sng" dirty="0"/>
              <a:t>de resiliencia ante el cambio </a:t>
            </a:r>
            <a:r>
              <a:rPr lang="es-CO" u="sng" dirty="0" smtClean="0"/>
              <a:t>climático.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dirty="0" smtClean="0">
                <a:solidFill>
                  <a:srgbClr val="0070C0"/>
                </a:solidFill>
              </a:rPr>
              <a:t>Mitigación</a:t>
            </a:r>
            <a:r>
              <a:rPr lang="es-CO" dirty="0" smtClean="0"/>
              <a:t>: Reducción </a:t>
            </a:r>
            <a:r>
              <a:rPr lang="es-CO" dirty="0"/>
              <a:t>y/o absorción de gases de efecto invernadero, en la medida de lo </a:t>
            </a:r>
            <a:r>
              <a:rPr lang="es-CO" dirty="0" smtClean="0"/>
              <a:t>posible.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1330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Introducción: Perfil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dirty="0"/>
              <a:t>Un perfil CSA cubre la información necesaria para obtener una visión rápida del contexto, las intervenciones de CSA de </a:t>
            </a:r>
            <a:r>
              <a:rPr lang="es-CO" dirty="0" smtClean="0"/>
              <a:t>gran interés</a:t>
            </a:r>
            <a:r>
              <a:rPr lang="es-CO" dirty="0"/>
              <a:t>, y las oportunidades y limitaciones para la aplicación de la </a:t>
            </a:r>
            <a:r>
              <a:rPr lang="es-CO" dirty="0" smtClean="0"/>
              <a:t> metodología CSA.</a:t>
            </a:r>
          </a:p>
          <a:p>
            <a:pPr algn="just"/>
            <a:endParaRPr lang="en-US" dirty="0" smtClean="0"/>
          </a:p>
          <a:p>
            <a:pPr algn="just"/>
            <a:r>
              <a:rPr lang="es-CO" dirty="0" smtClean="0"/>
              <a:t>Agrícola</a:t>
            </a:r>
          </a:p>
          <a:p>
            <a:pPr algn="just"/>
            <a:r>
              <a:rPr lang="es-CO" dirty="0" smtClean="0"/>
              <a:t>Económico</a:t>
            </a:r>
          </a:p>
          <a:p>
            <a:pPr algn="just"/>
            <a:r>
              <a:rPr lang="es-CO" dirty="0" smtClean="0"/>
              <a:t>Institucional</a:t>
            </a:r>
          </a:p>
          <a:p>
            <a:pPr algn="just"/>
            <a:r>
              <a:rPr lang="es-CO" dirty="0" smtClean="0"/>
              <a:t>Financiero</a:t>
            </a:r>
          </a:p>
        </p:txBody>
      </p:sp>
    </p:spTree>
    <p:extLst>
      <p:ext uri="{BB962C8B-B14F-4D97-AF65-F5344CB8AC3E}">
        <p14:creationId xmlns:p14="http://schemas.microsoft.com/office/powerpoint/2010/main" val="353877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23" y="1290841"/>
            <a:ext cx="4657725" cy="5429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15" y="1200353"/>
            <a:ext cx="5457825" cy="5610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382" y="1519440"/>
            <a:ext cx="4419600" cy="4972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Introducción: Perfil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60457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Análisis climático: Fuentes de datos</a:t>
            </a:r>
            <a:endParaRPr lang="es-CO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51" y="2505720"/>
            <a:ext cx="5056977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2596" y="1760278"/>
            <a:ext cx="539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Datos </a:t>
            </a:r>
            <a:r>
              <a:rPr lang="es-CO" sz="2400" b="1" dirty="0" smtClean="0"/>
              <a:t>futuros diarios</a:t>
            </a:r>
            <a:r>
              <a:rPr lang="en-US" sz="2400" b="1" dirty="0" smtClean="0"/>
              <a:t>: </a:t>
            </a:r>
            <a:r>
              <a:rPr lang="en-US" sz="2400" b="1" dirty="0"/>
              <a:t>11 GCM’s x 4 RCP’s</a:t>
            </a:r>
            <a:endParaRPr lang="es-CO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56876" y="1760279"/>
            <a:ext cx="3154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Datos </a:t>
            </a:r>
            <a:r>
              <a:rPr lang="es-CO" sz="2400" b="1" dirty="0" smtClean="0"/>
              <a:t>históricos diarios</a:t>
            </a:r>
            <a:endParaRPr lang="es-CO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731" y="3846813"/>
            <a:ext cx="18796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83" y="3846813"/>
            <a:ext cx="1842999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41" y="2589898"/>
            <a:ext cx="1846276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8451" y="347748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CHIRPS</a:t>
            </a:r>
            <a:endParaRPr lang="es-CO" dirty="0"/>
          </a:p>
        </p:txBody>
      </p:sp>
      <p:sp>
        <p:nvSpPr>
          <p:cNvPr id="12" name="TextBox 11"/>
          <p:cNvSpPr txBox="1"/>
          <p:nvPr/>
        </p:nvSpPr>
        <p:spPr>
          <a:xfrm>
            <a:off x="2930119" y="2272462"/>
            <a:ext cx="100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Sheffield</a:t>
            </a:r>
            <a:endParaRPr lang="es-CO" dirty="0"/>
          </a:p>
        </p:txBody>
      </p:sp>
      <p:sp>
        <p:nvSpPr>
          <p:cNvPr id="13" name="TextBox 12"/>
          <p:cNvSpPr txBox="1"/>
          <p:nvPr/>
        </p:nvSpPr>
        <p:spPr>
          <a:xfrm>
            <a:off x="5049358" y="347748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ISRIC</a:t>
            </a:r>
            <a:endParaRPr lang="es-CO" dirty="0"/>
          </a:p>
        </p:txBody>
      </p:sp>
      <p:sp>
        <p:nvSpPr>
          <p:cNvPr id="14" name="TextBox 13"/>
          <p:cNvSpPr txBox="1"/>
          <p:nvPr/>
        </p:nvSpPr>
        <p:spPr>
          <a:xfrm>
            <a:off x="808056" y="6128437"/>
            <a:ext cx="1400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Precipitación</a:t>
            </a:r>
          </a:p>
          <a:p>
            <a:pPr algn="ctr"/>
            <a:r>
              <a:rPr lang="en-US" dirty="0" smtClean="0"/>
              <a:t>1981 – 2015</a:t>
            </a:r>
            <a:endParaRPr lang="es-CO" dirty="0"/>
          </a:p>
        </p:txBody>
      </p:sp>
      <p:sp>
        <p:nvSpPr>
          <p:cNvPr id="15" name="TextBox 14"/>
          <p:cNvSpPr txBox="1"/>
          <p:nvPr/>
        </p:nvSpPr>
        <p:spPr>
          <a:xfrm>
            <a:off x="2550888" y="4858520"/>
            <a:ext cx="1766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Tmax, Tmin, Srad</a:t>
            </a:r>
          </a:p>
          <a:p>
            <a:pPr algn="ctr"/>
            <a:r>
              <a:rPr lang="en-US" dirty="0" smtClean="0"/>
              <a:t>1981 – 2005</a:t>
            </a:r>
            <a:endParaRPr lang="es-CO" dirty="0"/>
          </a:p>
        </p:txBody>
      </p:sp>
      <p:sp>
        <p:nvSpPr>
          <p:cNvPr id="16" name="TextBox 15"/>
          <p:cNvSpPr txBox="1"/>
          <p:nvPr/>
        </p:nvSpPr>
        <p:spPr>
          <a:xfrm>
            <a:off x="4712214" y="6128437"/>
            <a:ext cx="1328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Prop. </a:t>
            </a:r>
            <a:r>
              <a:rPr lang="es-CO" dirty="0" smtClean="0"/>
              <a:t>Suelo</a:t>
            </a:r>
          </a:p>
          <a:p>
            <a:pPr algn="ctr"/>
            <a:r>
              <a:rPr lang="es-CO" dirty="0" smtClean="0"/>
              <a:t>Estacionario</a:t>
            </a:r>
            <a:endParaRPr lang="es-CO" dirty="0"/>
          </a:p>
        </p:txBody>
      </p:sp>
      <p:sp>
        <p:nvSpPr>
          <p:cNvPr id="17" name="TextBox 16"/>
          <p:cNvSpPr txBox="1"/>
          <p:nvPr/>
        </p:nvSpPr>
        <p:spPr>
          <a:xfrm>
            <a:off x="3811010" y="3338982"/>
            <a:ext cx="4773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s-CO" sz="3600" dirty="0" smtClean="0"/>
              <a:t>Resolución</a:t>
            </a:r>
            <a:r>
              <a:rPr lang="en-US" sz="3600" dirty="0" smtClean="0"/>
              <a:t>: 0.05° ~ 5 km</a:t>
            </a:r>
            <a:endParaRPr lang="es-CO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8077636" y="6123931"/>
            <a:ext cx="2286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Prec, Tmax, Tmin, Srad</a:t>
            </a:r>
          </a:p>
          <a:p>
            <a:pPr algn="ctr"/>
            <a:r>
              <a:rPr lang="en-US" dirty="0" smtClean="0"/>
              <a:t>2021 – 2065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844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Análisis climático: Zona de estudio</a:t>
            </a:r>
            <a:endParaRPr lang="es-CO" b="1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19550" y="1802656"/>
            <a:ext cx="4890135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46037" y="1272501"/>
            <a:ext cx="164846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 smtClean="0"/>
              <a:t>Kilifi</a:t>
            </a:r>
          </a:p>
          <a:p>
            <a:r>
              <a:rPr lang="es-CO" sz="2400" dirty="0"/>
              <a:t>Tana </a:t>
            </a:r>
            <a:r>
              <a:rPr lang="es-CO" sz="2400" dirty="0" smtClean="0"/>
              <a:t>River</a:t>
            </a:r>
          </a:p>
          <a:p>
            <a:r>
              <a:rPr lang="es-CO" sz="2400" dirty="0" smtClean="0"/>
              <a:t>Kwale</a:t>
            </a:r>
          </a:p>
          <a:p>
            <a:r>
              <a:rPr lang="es-CO" sz="2400" dirty="0" smtClean="0"/>
              <a:t>Garissa</a:t>
            </a:r>
          </a:p>
          <a:p>
            <a:r>
              <a:rPr lang="en-US" sz="2400" dirty="0"/>
              <a:t>West </a:t>
            </a:r>
            <a:r>
              <a:rPr lang="en-US" sz="2400" dirty="0" smtClean="0"/>
              <a:t>Pokot</a:t>
            </a:r>
          </a:p>
          <a:p>
            <a:r>
              <a:rPr lang="es-CO" sz="2400" dirty="0" smtClean="0"/>
              <a:t>Meru</a:t>
            </a:r>
          </a:p>
          <a:p>
            <a:r>
              <a:rPr lang="en-US" sz="2400" dirty="0" smtClean="0"/>
              <a:t>Embu</a:t>
            </a:r>
          </a:p>
          <a:p>
            <a:r>
              <a:rPr lang="es-CO" sz="2400" dirty="0" smtClean="0"/>
              <a:t>Nakuru</a:t>
            </a:r>
          </a:p>
          <a:p>
            <a:r>
              <a:rPr lang="es-CO" sz="2400" dirty="0" smtClean="0"/>
              <a:t>Nyandarua</a:t>
            </a:r>
          </a:p>
          <a:p>
            <a:r>
              <a:rPr lang="es-CO" sz="2400" dirty="0" smtClean="0"/>
              <a:t>Busia</a:t>
            </a:r>
          </a:p>
          <a:p>
            <a:r>
              <a:rPr lang="es-CO" sz="2400" dirty="0" smtClean="0"/>
              <a:t>Nyeri</a:t>
            </a:r>
          </a:p>
          <a:p>
            <a:r>
              <a:rPr lang="es-CO" sz="2400" dirty="0" smtClean="0"/>
              <a:t>Siaya</a:t>
            </a:r>
          </a:p>
          <a:p>
            <a:r>
              <a:rPr lang="es-CO" sz="2400" dirty="0"/>
              <a:t>Homa </a:t>
            </a:r>
            <a:r>
              <a:rPr lang="es-CO" sz="2400" dirty="0" smtClean="0"/>
              <a:t>Bay</a:t>
            </a:r>
          </a:p>
          <a:p>
            <a:r>
              <a:rPr lang="es-CO" sz="2400" dirty="0"/>
              <a:t>Taita </a:t>
            </a:r>
            <a:r>
              <a:rPr lang="es-CO" sz="2400" dirty="0" smtClean="0"/>
              <a:t>Taveta</a:t>
            </a:r>
          </a:p>
          <a:p>
            <a:r>
              <a:rPr lang="es-CO" sz="2400" dirty="0"/>
              <a:t>Makueni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734962"/>
            <a:ext cx="3944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 smtClean="0">
                <a:solidFill>
                  <a:srgbClr val="0070C0"/>
                </a:solidFill>
              </a:rPr>
              <a:t>15 counties analizados</a:t>
            </a:r>
            <a:endParaRPr lang="es-CO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Análisis climático: Índices agroclimáticos</a:t>
            </a:r>
            <a:endParaRPr lang="es-C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6271276"/>
                  </p:ext>
                </p:extLst>
              </p:nvPr>
            </p:nvGraphicFramePr>
            <p:xfrm>
              <a:off x="343678" y="1541398"/>
              <a:ext cx="11431555" cy="4688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5426787"/>
                    <a:gridCol w="194076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Index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Units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Description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Hazard</a:t>
                          </a:r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𝑚𝑒𝑎𝑛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 daily temperature averaged for a specified period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Heat stress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𝐺𝐷𝐷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𝑑𝑎𝑦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Crop duration. Growing degree days calculated using a capped-top function with TB=10 ºC and TO=25 ºC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Heat stress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oMath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Total number of days with maximum temperature greater or equal to 35 ºC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Heat stress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𝑇𝑜𝑡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𝑦𝑒𝑎𝑟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Annual total precipitation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Flash floods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𝐶𝐷𝐷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𝑑𝑎𝑦𝑠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Maximum number of consecutive dry days (i.e. with precipitation &lt; 1 mm day-1)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Drought stress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𝑑𝑎𝑦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Maximum 5-day running average precipitation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Flash floods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95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𝑑𝑎𝑦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95th percentile of daily precipitation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Flash floods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</m:oMath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Maximum number of consecutive days with ratio of actual to potential evapotranspiration (ETa/</a:t>
                          </a:r>
                          <a:r>
                            <a:rPr lang="en-US" dirty="0" err="1" smtClean="0"/>
                            <a:t>ETp</a:t>
                          </a:r>
                          <a:r>
                            <a:rPr lang="en-US" dirty="0" smtClean="0"/>
                            <a:t>) ratio below 0.5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Drought</a:t>
                          </a:r>
                          <a:r>
                            <a:rPr lang="en-US" baseline="0" dirty="0" smtClean="0"/>
                            <a:t> stress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6271276"/>
                  </p:ext>
                </p:extLst>
              </p:nvPr>
            </p:nvGraphicFramePr>
            <p:xfrm>
              <a:off x="343678" y="1541398"/>
              <a:ext cx="11431555" cy="4688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5426787"/>
                    <a:gridCol w="194076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Index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Units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Description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Hazard</a:t>
                          </a:r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" t="-108197" r="-464565" b="-10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108197" r="-363174" b="-10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 daily temperature averaged for a specified period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Heat stress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" t="-120952" r="-464565" b="-5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120952" r="-363174" b="-5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Crop duration. Growing degree days calculated using a capped-top function with TB=10 ºC and TO=25 ºC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Heat stress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" t="-220952" r="-464565" b="-4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220952" r="-363174" b="-4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Total number of days with maximum temperature greater or equal to 35 ºC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Heat stress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" t="-552459" r="-464565" b="-6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552459" r="-363174" b="-6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Annual total precipitation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Flash floods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" t="-375472" r="-464565" b="-270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375472" r="-363174" b="-270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Maximum number of consecutive dry days (i.e. with precipitation &lt; 1 mm day-1)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Drought stress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" t="-826230" r="-464565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826230" r="-363174" b="-3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Maximum 5-day running average precipitation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Flash floods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" t="-926230" r="-464565" b="-2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926230" r="-363174" b="-2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95th percentile of daily precipitation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Flash floods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" t="-417333" r="-46456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417333" r="-363174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Maximum number of consecutive days with ratio of actual to potential evapotranspiration (ETa/</a:t>
                          </a:r>
                          <a:r>
                            <a:rPr lang="en-US" dirty="0" err="1" smtClean="0"/>
                            <a:t>ETp</a:t>
                          </a:r>
                          <a:r>
                            <a:rPr lang="en-US" dirty="0" smtClean="0"/>
                            <a:t>) ratio below 0.5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Drought</a:t>
                          </a:r>
                          <a:r>
                            <a:rPr lang="en-US" baseline="0" dirty="0" smtClean="0"/>
                            <a:t> stress</a:t>
                          </a:r>
                          <a:endParaRPr lang="es-CO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330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732</Words>
  <Application>Microsoft Office PowerPoint</Application>
  <PresentationFormat>Widescreen</PresentationFormat>
  <Paragraphs>188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Kenya county profiles</vt:lpstr>
      <vt:lpstr>Contenido</vt:lpstr>
      <vt:lpstr>Introducción: Climate-Smart Agriculture</vt:lpstr>
      <vt:lpstr>Introducción: Climate-Smart Agriculture</vt:lpstr>
      <vt:lpstr>Introducción: Perfil</vt:lpstr>
      <vt:lpstr>Introducción: Perfil</vt:lpstr>
      <vt:lpstr>Análisis climático: Fuentes de datos</vt:lpstr>
      <vt:lpstr>Análisis climático: Zona de estudio</vt:lpstr>
      <vt:lpstr>Análisis climático: Índices agroclimáticos</vt:lpstr>
      <vt:lpstr>Análisis climático: Metodología</vt:lpstr>
      <vt:lpstr>Caso de estudio: Nakuru</vt:lpstr>
      <vt:lpstr>Nakuru – Tendencias históricas</vt:lpstr>
      <vt:lpstr>Nakuru – Tendencias futuras</vt:lpstr>
      <vt:lpstr>Nakuru – Tendencias futuras</vt:lpstr>
      <vt:lpstr>Nakuru – Análisis clúster</vt:lpstr>
      <vt:lpstr>Nakuru – Clúster de cambios absolutos</vt:lpstr>
      <vt:lpstr>Nakuru – Clúster de cambios absolutos</vt:lpstr>
      <vt:lpstr>Nakuru – Clúster de cambios absolutos</vt:lpstr>
      <vt:lpstr>Nakuru – Clúster de cambios absolutos</vt:lpstr>
      <vt:lpstr>Nakuru – Clúster de cambios absolutos</vt:lpstr>
      <vt:lpstr>Nakuru – Clúster de cambios absolutos</vt:lpstr>
      <vt:lpstr>Nakuru – Clúster de tendencias</vt:lpstr>
      <vt:lpstr>Nakuru – Clúster de tendencias</vt:lpstr>
      <vt:lpstr>Nakuru – Clúster de tendencias</vt:lpstr>
      <vt:lpstr>Nakuru – Clúster de tendencias</vt:lpstr>
      <vt:lpstr>Nakuru – Clúster de tendencias</vt:lpstr>
      <vt:lpstr>Medidas de adaptación e impacto</vt:lpstr>
      <vt:lpstr>Medidas de adaptación e impacto</vt:lpstr>
      <vt:lpstr>Medidas de adaptación e impacto</vt:lpstr>
      <vt:lpstr>Medidas de adaptación e impacto</vt:lpstr>
      <vt:lpstr>Gracias</vt:lpstr>
      <vt:lpstr>Avance de talleres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Kenya county profiles</dc:title>
  <dc:creator>Achicanoy Estrella, Harold Armando (CIAT)</dc:creator>
  <cp:lastModifiedBy>Achicanoy Estrella, Harold Armando (CIAT)</cp:lastModifiedBy>
  <cp:revision>90</cp:revision>
  <dcterms:created xsi:type="dcterms:W3CDTF">2016-06-21T16:19:26Z</dcterms:created>
  <dcterms:modified xsi:type="dcterms:W3CDTF">2016-06-29T13:25:26Z</dcterms:modified>
</cp:coreProperties>
</file>